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76" r:id="rId7"/>
    <p:sldId id="260" r:id="rId8"/>
    <p:sldId id="261" r:id="rId9"/>
    <p:sldId id="262" r:id="rId10"/>
    <p:sldId id="263" r:id="rId11"/>
    <p:sldId id="277" r:id="rId12"/>
    <p:sldId id="264" r:id="rId13"/>
    <p:sldId id="278" r:id="rId14"/>
    <p:sldId id="279" r:id="rId15"/>
    <p:sldId id="280" r:id="rId16"/>
    <p:sldId id="265" r:id="rId17"/>
    <p:sldId id="281" r:id="rId18"/>
    <p:sldId id="266" r:id="rId19"/>
    <p:sldId id="267" r:id="rId20"/>
    <p:sldId id="268" r:id="rId21"/>
    <p:sldId id="282" r:id="rId22"/>
    <p:sldId id="269" r:id="rId23"/>
    <p:sldId id="283" r:id="rId24"/>
    <p:sldId id="270" r:id="rId25"/>
    <p:sldId id="284" r:id="rId26"/>
    <p:sldId id="271" r:id="rId27"/>
    <p:sldId id="272" r:id="rId28"/>
    <p:sldId id="274" r:id="rId29"/>
    <p:sldId id="285" r:id="rId30"/>
    <p:sldId id="286" r:id="rId31"/>
    <p:sldId id="289" r:id="rId32"/>
    <p:sldId id="288" r:id="rId33"/>
    <p:sldId id="287" r:id="rId34"/>
    <p:sldId id="273"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98" y="-58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8F0420-0694-476A-A9B0-E66D67925E8D}" type="datetimeFigureOut">
              <a:rPr lang="it-IT" smtClean="0"/>
              <a:pPr/>
              <a:t>26/01/2021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90248D-182B-4B46-B910-BB8BDB3B977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F0420-0694-476A-A9B0-E66D67925E8D}" type="datetimeFigureOut">
              <a:rPr lang="it-IT" smtClean="0"/>
              <a:pPr/>
              <a:t>26/01/2021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0248D-182B-4B46-B910-BB8BDB3B977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MEDITAZIONI METAFISICHE</a:t>
            </a:r>
            <a:endParaRPr lang="it-IT" dirty="0"/>
          </a:p>
        </p:txBody>
      </p:sp>
      <p:sp>
        <p:nvSpPr>
          <p:cNvPr id="3" name="Sottotitolo 2"/>
          <p:cNvSpPr>
            <a:spLocks noGrp="1"/>
          </p:cNvSpPr>
          <p:nvPr>
            <p:ph type="subTitle" idx="1"/>
          </p:nvPr>
        </p:nvSpPr>
        <p:spPr/>
        <p:txBody>
          <a:bodyPr/>
          <a:lstStyle/>
          <a:p>
            <a:pPr algn="r"/>
            <a:r>
              <a:rPr lang="it-IT" dirty="0" smtClean="0"/>
              <a:t>Cartesio</a:t>
            </a:r>
            <a:endParaRPr lang="it-IT" dirty="0"/>
          </a:p>
        </p:txBody>
      </p:sp>
      <p:pic>
        <p:nvPicPr>
          <p:cNvPr id="19458" name="Picture 2" descr="Visualizza immagine di origine"/>
          <p:cNvPicPr>
            <a:picLocks noChangeAspect="1" noChangeArrowheads="1"/>
          </p:cNvPicPr>
          <p:nvPr/>
        </p:nvPicPr>
        <p:blipFill>
          <a:blip r:embed="rId2" cstate="print"/>
          <a:srcRect/>
          <a:stretch>
            <a:fillRect/>
          </a:stretch>
        </p:blipFill>
        <p:spPr bwMode="auto">
          <a:xfrm>
            <a:off x="928662" y="3429000"/>
            <a:ext cx="1876425" cy="31813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24744"/>
            <a:ext cx="8280920" cy="3785652"/>
          </a:xfrm>
          <a:prstGeom prst="rect">
            <a:avLst/>
          </a:prstGeom>
        </p:spPr>
        <p:txBody>
          <a:bodyPr wrap="square">
            <a:spAutoFit/>
          </a:bodyPr>
          <a:lstStyle/>
          <a:p>
            <a:pPr algn="just"/>
            <a:r>
              <a:rPr lang="it-IT" sz="2400" dirty="0" smtClean="0"/>
              <a:t>Ma vi è un non so quale </a:t>
            </a:r>
            <a:r>
              <a:rPr lang="it-IT" sz="2400" b="1" dirty="0" smtClean="0"/>
              <a:t>ingannatore potentissimo e astutissimo</a:t>
            </a:r>
            <a:r>
              <a:rPr lang="it-IT" sz="2400" dirty="0" smtClean="0"/>
              <a:t>, che impiega ogni suo sforzo nell’ingannarmi sempre. </a:t>
            </a:r>
            <a:r>
              <a:rPr lang="it-IT" sz="2400" b="1" dirty="0" smtClean="0">
                <a:solidFill>
                  <a:srgbClr val="FF0000"/>
                </a:solidFill>
              </a:rPr>
              <a:t>NON </a:t>
            </a:r>
            <a:r>
              <a:rPr lang="it-IT" sz="2400" b="1" dirty="0" err="1" smtClean="0">
                <a:solidFill>
                  <a:srgbClr val="FF0000"/>
                </a:solidFill>
              </a:rPr>
              <a:t>V’È</a:t>
            </a:r>
            <a:r>
              <a:rPr lang="it-IT" sz="2400" b="1" dirty="0" smtClean="0">
                <a:solidFill>
                  <a:srgbClr val="FF0000"/>
                </a:solidFill>
              </a:rPr>
              <a:t> DUNQUE DUBBIO CHE IO ESISTO, </a:t>
            </a:r>
            <a:r>
              <a:rPr lang="it-IT" sz="2400" b="1" dirty="0" err="1" smtClean="0">
                <a:solidFill>
                  <a:srgbClr val="FF0000"/>
                </a:solidFill>
              </a:rPr>
              <a:t>S’EGLI</a:t>
            </a:r>
            <a:r>
              <a:rPr lang="it-IT" sz="2400" b="1" dirty="0" smtClean="0">
                <a:solidFill>
                  <a:srgbClr val="FF0000"/>
                </a:solidFill>
              </a:rPr>
              <a:t> M’INGANNA; E </a:t>
            </a:r>
            <a:r>
              <a:rPr lang="it-IT" sz="2400" b="1" dirty="0" err="1" smtClean="0">
                <a:solidFill>
                  <a:srgbClr val="FF0000"/>
                </a:solidFill>
              </a:rPr>
              <a:t>M’INGANNI</a:t>
            </a:r>
            <a:r>
              <a:rPr lang="it-IT" sz="2400" b="1" dirty="0" smtClean="0">
                <a:solidFill>
                  <a:srgbClr val="FF0000"/>
                </a:solidFill>
              </a:rPr>
              <a:t> FIN CHE VORRÀ, EGLI NON SAPRÀ MAI FARE CHE IO NON SIA NULLA, FINO A CHE PENSERÒ </a:t>
            </a:r>
            <a:r>
              <a:rPr lang="it-IT" sz="2400" b="1" dirty="0" err="1" smtClean="0">
                <a:solidFill>
                  <a:srgbClr val="FF0000"/>
                </a:solidFill>
              </a:rPr>
              <a:t>DI</a:t>
            </a:r>
            <a:r>
              <a:rPr lang="it-IT" sz="2400" b="1" dirty="0" smtClean="0">
                <a:solidFill>
                  <a:srgbClr val="FF0000"/>
                </a:solidFill>
              </a:rPr>
              <a:t> ESSERE QUALCHE COSA</a:t>
            </a:r>
            <a:r>
              <a:rPr lang="it-IT" sz="2400" dirty="0" smtClean="0"/>
              <a:t>. Di modo che, dopo avervi ben pensato, ed avere accuratamente esaminato tutto, bisogna infine concludere, e tener fermo, che questa proposizione: “</a:t>
            </a:r>
            <a:r>
              <a:rPr lang="it-IT" sz="2400" b="1" dirty="0" smtClean="0"/>
              <a:t>io sono, io esisto”, è necessariamente vera tutte le volte che la pronuncio, o che la concepisco nel mio spirito</a:t>
            </a:r>
            <a:r>
              <a:rPr lang="it-IT" sz="2400" dirty="0" smtClean="0"/>
              <a:t>”</a:t>
            </a:r>
            <a:endParaRPr lang="it-IT" sz="2400" dirty="0"/>
          </a:p>
        </p:txBody>
      </p:sp>
      <p:sp>
        <p:nvSpPr>
          <p:cNvPr id="3" name="Rettangolo 2"/>
          <p:cNvSpPr/>
          <p:nvPr/>
        </p:nvSpPr>
        <p:spPr>
          <a:xfrm rot="20471522">
            <a:off x="7301034" y="5678739"/>
            <a:ext cx="1740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TEXT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Visualizza immagine di origine"/>
          <p:cNvPicPr>
            <a:picLocks noChangeAspect="1" noChangeArrowheads="1" noCrop="1"/>
          </p:cNvPicPr>
          <p:nvPr/>
        </p:nvPicPr>
        <p:blipFill>
          <a:blip r:embed="rId2" cstate="print"/>
          <a:srcRect/>
          <a:stretch>
            <a:fillRect/>
          </a:stretch>
        </p:blipFill>
        <p:spPr bwMode="auto">
          <a:xfrm>
            <a:off x="2571736" y="214290"/>
            <a:ext cx="4400819" cy="3476648"/>
          </a:xfrm>
          <a:prstGeom prst="rect">
            <a:avLst/>
          </a:prstGeom>
          <a:noFill/>
        </p:spPr>
      </p:pic>
      <p:sp>
        <p:nvSpPr>
          <p:cNvPr id="2" name="CasellaDiTesto 1"/>
          <p:cNvSpPr txBox="1"/>
          <p:nvPr/>
        </p:nvSpPr>
        <p:spPr>
          <a:xfrm>
            <a:off x="1500166" y="3571876"/>
            <a:ext cx="6357982"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600" dirty="0" smtClean="0"/>
              <a:t>DUNQUE, SONO UNA MENTE CHE </a:t>
            </a:r>
            <a:r>
              <a:rPr lang="it-IT" sz="3600" dirty="0" err="1" smtClean="0"/>
              <a:t>PENSA…</a:t>
            </a:r>
            <a:endParaRPr lang="it-IT" sz="3600" dirty="0" smtClean="0"/>
          </a:p>
          <a:p>
            <a:endParaRPr lang="it-IT" sz="3600" dirty="0" smtClean="0"/>
          </a:p>
          <a:p>
            <a:pPr algn="ctr"/>
            <a:r>
              <a:rPr lang="it-IT" sz="3600" dirty="0" smtClean="0"/>
              <a:t>PROCEDIAMO PER </a:t>
            </a:r>
            <a:r>
              <a:rPr lang="it-IT" sz="3600" b="1" dirty="0" smtClean="0"/>
              <a:t>ANALISI</a:t>
            </a:r>
            <a:r>
              <a:rPr lang="it-IT" sz="3600" dirty="0" smtClean="0"/>
              <a:t>: </a:t>
            </a:r>
            <a:r>
              <a:rPr lang="it-IT" sz="3600" b="1" dirty="0" smtClean="0"/>
              <a:t>COSA CONTIENE UNA MENTE?</a:t>
            </a:r>
            <a:endParaRPr lang="it-IT" sz="3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1472" y="1071546"/>
            <a:ext cx="8280920" cy="41857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it-IT" sz="2400" i="1" u="sng" dirty="0" smtClean="0"/>
          </a:p>
          <a:p>
            <a:pPr algn="ctr"/>
            <a:r>
              <a:rPr lang="it-IT" sz="3200" i="1" u="sng" dirty="0" smtClean="0">
                <a:solidFill>
                  <a:srgbClr val="FF0000"/>
                </a:solidFill>
              </a:rPr>
              <a:t>IDEE:</a:t>
            </a:r>
          </a:p>
          <a:p>
            <a:pPr algn="ctr"/>
            <a:endParaRPr lang="it-IT" sz="2400" i="1" u="sng" dirty="0" smtClean="0"/>
          </a:p>
          <a:p>
            <a:pPr algn="ctr"/>
            <a:r>
              <a:rPr lang="it-IT" sz="5400" dirty="0" smtClean="0"/>
              <a:t>INNATE</a:t>
            </a:r>
          </a:p>
          <a:p>
            <a:pPr algn="ctr"/>
            <a:r>
              <a:rPr lang="it-IT" sz="5400" dirty="0" smtClean="0"/>
              <a:t>AVVENTIZIE</a:t>
            </a:r>
          </a:p>
          <a:p>
            <a:pPr algn="ctr"/>
            <a:r>
              <a:rPr lang="it-IT" sz="5400" dirty="0" smtClean="0"/>
              <a:t>FATTIZIE</a:t>
            </a:r>
          </a:p>
          <a:p>
            <a:pPr algn="ctr"/>
            <a:endParaRPr lang="it-IT"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357166"/>
            <a:ext cx="278608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INNATE</a:t>
            </a:r>
            <a:endParaRPr lang="it-IT" sz="4000" dirty="0"/>
          </a:p>
        </p:txBody>
      </p:sp>
      <p:sp>
        <p:nvSpPr>
          <p:cNvPr id="3" name="CasellaDiTesto 2"/>
          <p:cNvSpPr txBox="1"/>
          <p:nvPr/>
        </p:nvSpPr>
        <p:spPr>
          <a:xfrm>
            <a:off x="357158" y="1500174"/>
            <a:ext cx="8286808" cy="1200329"/>
          </a:xfrm>
          <a:prstGeom prst="rect">
            <a:avLst/>
          </a:prstGeom>
          <a:noFill/>
        </p:spPr>
        <p:txBody>
          <a:bodyPr wrap="square" rtlCol="0">
            <a:spAutoFit/>
          </a:bodyPr>
          <a:lstStyle/>
          <a:p>
            <a:pPr>
              <a:buFont typeface="Arial" pitchFamily="34" charset="0"/>
              <a:buChar char="•"/>
            </a:pPr>
            <a:r>
              <a:rPr lang="it-IT" sz="3600" dirty="0" smtClean="0"/>
              <a:t> IDEE CHE HO FIN DALLA NASCITA</a:t>
            </a:r>
          </a:p>
          <a:p>
            <a:pPr>
              <a:buFont typeface="Arial" pitchFamily="34" charset="0"/>
              <a:buChar char="•"/>
            </a:pPr>
            <a:r>
              <a:rPr lang="it-IT" sz="3600" dirty="0" smtClean="0"/>
              <a:t> SONO UNIVERSALI</a:t>
            </a:r>
            <a:endParaRPr lang="it-IT" sz="3600" dirty="0"/>
          </a:p>
        </p:txBody>
      </p:sp>
      <p:sp>
        <p:nvSpPr>
          <p:cNvPr id="4" name="CasellaDiTesto 3"/>
          <p:cNvSpPr txBox="1"/>
          <p:nvPr/>
        </p:nvSpPr>
        <p:spPr>
          <a:xfrm>
            <a:off x="3643306" y="5572140"/>
            <a:ext cx="5143504" cy="646331"/>
          </a:xfrm>
          <a:prstGeom prst="rect">
            <a:avLst/>
          </a:prstGeom>
          <a:noFill/>
        </p:spPr>
        <p:txBody>
          <a:bodyPr wrap="square" rtlCol="0">
            <a:spAutoFit/>
          </a:bodyPr>
          <a:lstStyle/>
          <a:p>
            <a:pPr algn="r"/>
            <a:r>
              <a:rPr lang="it-IT" sz="3600" dirty="0" smtClean="0"/>
              <a:t>Esempi: leggi logiche; Dio</a:t>
            </a:r>
            <a:endParaRPr lang="it-IT" sz="3600" dirty="0"/>
          </a:p>
        </p:txBody>
      </p:sp>
      <p:pic>
        <p:nvPicPr>
          <p:cNvPr id="35842" name="Picture 2" descr="Visualizza immagine di origine"/>
          <p:cNvPicPr>
            <a:picLocks noChangeAspect="1" noChangeArrowheads="1"/>
          </p:cNvPicPr>
          <p:nvPr/>
        </p:nvPicPr>
        <p:blipFill>
          <a:blip r:embed="rId2" cstate="print"/>
          <a:srcRect/>
          <a:stretch>
            <a:fillRect/>
          </a:stretch>
        </p:blipFill>
        <p:spPr bwMode="auto">
          <a:xfrm>
            <a:off x="3500430" y="2214554"/>
            <a:ext cx="5419710" cy="336513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357166"/>
            <a:ext cx="278608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AVVENTIZIE</a:t>
            </a:r>
            <a:endParaRPr lang="it-IT" sz="4000" dirty="0"/>
          </a:p>
        </p:txBody>
      </p:sp>
      <p:sp>
        <p:nvSpPr>
          <p:cNvPr id="3" name="CasellaDiTesto 2"/>
          <p:cNvSpPr txBox="1"/>
          <p:nvPr/>
        </p:nvSpPr>
        <p:spPr>
          <a:xfrm>
            <a:off x="357158" y="1500174"/>
            <a:ext cx="8286808" cy="1200329"/>
          </a:xfrm>
          <a:prstGeom prst="rect">
            <a:avLst/>
          </a:prstGeom>
          <a:noFill/>
        </p:spPr>
        <p:txBody>
          <a:bodyPr wrap="square" rtlCol="0">
            <a:spAutoFit/>
          </a:bodyPr>
          <a:lstStyle/>
          <a:p>
            <a:pPr>
              <a:buFont typeface="Arial" pitchFamily="34" charset="0"/>
              <a:buChar char="•"/>
            </a:pPr>
            <a:r>
              <a:rPr lang="it-IT" sz="3600" dirty="0" smtClean="0"/>
              <a:t> IDEE CHE </a:t>
            </a:r>
            <a:r>
              <a:rPr lang="it-IT" sz="3600" b="1" dirty="0" err="1" smtClean="0"/>
              <a:t>MI</a:t>
            </a:r>
            <a:r>
              <a:rPr lang="it-IT" sz="3600" b="1" dirty="0" smtClean="0"/>
              <a:t> SEMBRA </a:t>
            </a:r>
            <a:r>
              <a:rPr lang="it-IT" sz="3600" dirty="0" err="1" smtClean="0"/>
              <a:t>DI</a:t>
            </a:r>
            <a:r>
              <a:rPr lang="it-IT" sz="3600" dirty="0" smtClean="0"/>
              <a:t> PRENDERE DA </a:t>
            </a:r>
            <a:r>
              <a:rPr lang="it-IT" sz="3600" b="1" dirty="0" smtClean="0">
                <a:solidFill>
                  <a:srgbClr val="FF0000"/>
                </a:solidFill>
              </a:rPr>
              <a:t>FUORI</a:t>
            </a:r>
            <a:r>
              <a:rPr lang="it-IT" sz="3600" dirty="0" smtClean="0"/>
              <a:t> </a:t>
            </a:r>
            <a:r>
              <a:rPr lang="it-IT" sz="3600" dirty="0" err="1" smtClean="0"/>
              <a:t>DI</a:t>
            </a:r>
            <a:r>
              <a:rPr lang="it-IT" sz="3600" dirty="0" smtClean="0"/>
              <a:t> ME</a:t>
            </a:r>
          </a:p>
        </p:txBody>
      </p:sp>
      <p:sp>
        <p:nvSpPr>
          <p:cNvPr id="4" name="CasellaDiTesto 3"/>
          <p:cNvSpPr txBox="1"/>
          <p:nvPr/>
        </p:nvSpPr>
        <p:spPr>
          <a:xfrm>
            <a:off x="2928926" y="5715016"/>
            <a:ext cx="5857884" cy="646331"/>
          </a:xfrm>
          <a:prstGeom prst="rect">
            <a:avLst/>
          </a:prstGeom>
          <a:noFill/>
        </p:spPr>
        <p:txBody>
          <a:bodyPr wrap="square" rtlCol="0">
            <a:spAutoFit/>
          </a:bodyPr>
          <a:lstStyle/>
          <a:p>
            <a:pPr algn="r"/>
            <a:r>
              <a:rPr lang="it-IT" sz="3600" dirty="0" smtClean="0"/>
              <a:t>Esempi: tavolo, albero, cavallo</a:t>
            </a:r>
            <a:endParaRPr lang="it-IT" sz="3600" dirty="0"/>
          </a:p>
        </p:txBody>
      </p:sp>
      <p:sp>
        <p:nvSpPr>
          <p:cNvPr id="6" name="CasellaDiTesto 5"/>
          <p:cNvSpPr txBox="1"/>
          <p:nvPr/>
        </p:nvSpPr>
        <p:spPr>
          <a:xfrm>
            <a:off x="5786446" y="214290"/>
            <a:ext cx="3143272" cy="369332"/>
          </a:xfrm>
          <a:prstGeom prst="rect">
            <a:avLst/>
          </a:prstGeom>
          <a:noFill/>
        </p:spPr>
        <p:txBody>
          <a:bodyPr wrap="square" rtlCol="0">
            <a:spAutoFit/>
          </a:bodyPr>
          <a:lstStyle/>
          <a:p>
            <a:r>
              <a:rPr lang="it-IT" dirty="0" smtClean="0"/>
              <a:t>avventizio = venuto da fuori</a:t>
            </a:r>
            <a:endParaRPr lang="it-IT" dirty="0"/>
          </a:p>
        </p:txBody>
      </p:sp>
      <p:pic>
        <p:nvPicPr>
          <p:cNvPr id="36866" name="Picture 2" descr="Visualizza immagine di origine"/>
          <p:cNvPicPr>
            <a:picLocks noChangeAspect="1" noChangeArrowheads="1"/>
          </p:cNvPicPr>
          <p:nvPr/>
        </p:nvPicPr>
        <p:blipFill>
          <a:blip r:embed="rId2" cstate="print"/>
          <a:srcRect r="44104"/>
          <a:stretch>
            <a:fillRect/>
          </a:stretch>
        </p:blipFill>
        <p:spPr bwMode="auto">
          <a:xfrm>
            <a:off x="3786182" y="2285992"/>
            <a:ext cx="2927564" cy="2870168"/>
          </a:xfrm>
          <a:prstGeom prst="rect">
            <a:avLst/>
          </a:prstGeom>
          <a:ln>
            <a:noFill/>
          </a:ln>
          <a:effectLst>
            <a:softEdge rad="112500"/>
          </a:effectLst>
        </p:spPr>
      </p:pic>
      <p:pic>
        <p:nvPicPr>
          <p:cNvPr id="36868" name="Picture 4" descr="Visualizza immagine di origine"/>
          <p:cNvPicPr>
            <a:picLocks noChangeAspect="1" noChangeArrowheads="1" noCrop="1"/>
          </p:cNvPicPr>
          <p:nvPr/>
        </p:nvPicPr>
        <p:blipFill>
          <a:blip r:embed="rId3" cstate="print"/>
          <a:srcRect/>
          <a:stretch>
            <a:fillRect/>
          </a:stretch>
        </p:blipFill>
        <p:spPr bwMode="auto">
          <a:xfrm>
            <a:off x="6715140" y="3571876"/>
            <a:ext cx="2285984" cy="1714488"/>
          </a:xfrm>
          <a:prstGeom prst="rect">
            <a:avLst/>
          </a:prstGeom>
          <a:noFill/>
        </p:spPr>
      </p:pic>
      <p:sp>
        <p:nvSpPr>
          <p:cNvPr id="9" name="Figura a mano libera 8"/>
          <p:cNvSpPr/>
          <p:nvPr/>
        </p:nvSpPr>
        <p:spPr>
          <a:xfrm>
            <a:off x="6604000" y="4813300"/>
            <a:ext cx="457200" cy="51221"/>
          </a:xfrm>
          <a:custGeom>
            <a:avLst/>
            <a:gdLst>
              <a:gd name="connsiteX0" fmla="*/ 0 w 457200"/>
              <a:gd name="connsiteY0" fmla="*/ 0 h 51221"/>
              <a:gd name="connsiteX1" fmla="*/ 317500 w 457200"/>
              <a:gd name="connsiteY1" fmla="*/ 38100 h 51221"/>
              <a:gd name="connsiteX2" fmla="*/ 457200 w 457200"/>
              <a:gd name="connsiteY2" fmla="*/ 50800 h 51221"/>
            </a:gdLst>
            <a:ahLst/>
            <a:cxnLst>
              <a:cxn ang="0">
                <a:pos x="connsiteX0" y="connsiteY0"/>
              </a:cxn>
              <a:cxn ang="0">
                <a:pos x="connsiteX1" y="connsiteY1"/>
              </a:cxn>
              <a:cxn ang="0">
                <a:pos x="connsiteX2" y="connsiteY2"/>
              </a:cxn>
            </a:cxnLst>
            <a:rect l="l" t="t" r="r" b="b"/>
            <a:pathLst>
              <a:path w="457200" h="51221">
                <a:moveTo>
                  <a:pt x="0" y="0"/>
                </a:moveTo>
                <a:cubicBezTo>
                  <a:pt x="146937" y="29387"/>
                  <a:pt x="42021" y="10552"/>
                  <a:pt x="317500" y="38100"/>
                </a:cubicBezTo>
                <a:cubicBezTo>
                  <a:pt x="448712" y="51221"/>
                  <a:pt x="401956" y="50800"/>
                  <a:pt x="457200" y="508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pic>
        <p:nvPicPr>
          <p:cNvPr id="10" name="Picture 4" descr="Visualizza immagine di origine"/>
          <p:cNvPicPr>
            <a:picLocks noChangeAspect="1" noChangeArrowheads="1" noCrop="1"/>
          </p:cNvPicPr>
          <p:nvPr/>
        </p:nvPicPr>
        <p:blipFill>
          <a:blip r:embed="rId4" cstate="print"/>
          <a:srcRect/>
          <a:stretch>
            <a:fillRect/>
          </a:stretch>
        </p:blipFill>
        <p:spPr bwMode="auto">
          <a:xfrm>
            <a:off x="4429124" y="3143248"/>
            <a:ext cx="1047726" cy="7857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357166"/>
            <a:ext cx="278608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FATTIZIE</a:t>
            </a:r>
            <a:endParaRPr lang="it-IT" sz="4000" dirty="0"/>
          </a:p>
        </p:txBody>
      </p:sp>
      <p:sp>
        <p:nvSpPr>
          <p:cNvPr id="3" name="CasellaDiTesto 2"/>
          <p:cNvSpPr txBox="1"/>
          <p:nvPr/>
        </p:nvSpPr>
        <p:spPr>
          <a:xfrm>
            <a:off x="357158" y="1500174"/>
            <a:ext cx="8286808" cy="646331"/>
          </a:xfrm>
          <a:prstGeom prst="rect">
            <a:avLst/>
          </a:prstGeom>
          <a:noFill/>
        </p:spPr>
        <p:txBody>
          <a:bodyPr wrap="square" rtlCol="0">
            <a:spAutoFit/>
          </a:bodyPr>
          <a:lstStyle/>
          <a:p>
            <a:pPr>
              <a:buFont typeface="Arial" pitchFamily="34" charset="0"/>
              <a:buChar char="•"/>
            </a:pPr>
            <a:r>
              <a:rPr lang="it-IT" sz="3600" dirty="0" smtClean="0"/>
              <a:t> IDEE CHE </a:t>
            </a:r>
            <a:r>
              <a:rPr lang="it-IT" sz="3600" b="1" dirty="0" smtClean="0"/>
              <a:t>COSTRUISCO DA SOLO</a:t>
            </a:r>
            <a:endParaRPr lang="it-IT" sz="3600" dirty="0" smtClean="0"/>
          </a:p>
        </p:txBody>
      </p:sp>
      <p:sp>
        <p:nvSpPr>
          <p:cNvPr id="4" name="CasellaDiTesto 3"/>
          <p:cNvSpPr txBox="1"/>
          <p:nvPr/>
        </p:nvSpPr>
        <p:spPr>
          <a:xfrm>
            <a:off x="2928926" y="5715016"/>
            <a:ext cx="5857884" cy="646331"/>
          </a:xfrm>
          <a:prstGeom prst="rect">
            <a:avLst/>
          </a:prstGeom>
          <a:noFill/>
        </p:spPr>
        <p:txBody>
          <a:bodyPr wrap="square" rtlCol="0">
            <a:spAutoFit/>
          </a:bodyPr>
          <a:lstStyle/>
          <a:p>
            <a:pPr algn="r"/>
            <a:r>
              <a:rPr lang="it-IT" sz="3600" dirty="0" smtClean="0"/>
              <a:t>Esempi: unicorno</a:t>
            </a:r>
            <a:endParaRPr lang="it-IT" sz="3600" dirty="0"/>
          </a:p>
        </p:txBody>
      </p:sp>
      <p:sp>
        <p:nvSpPr>
          <p:cNvPr id="6" name="CasellaDiTesto 5"/>
          <p:cNvSpPr txBox="1"/>
          <p:nvPr/>
        </p:nvSpPr>
        <p:spPr>
          <a:xfrm>
            <a:off x="5572132" y="214290"/>
            <a:ext cx="3357586" cy="369332"/>
          </a:xfrm>
          <a:prstGeom prst="rect">
            <a:avLst/>
          </a:prstGeom>
          <a:noFill/>
        </p:spPr>
        <p:txBody>
          <a:bodyPr wrap="square" rtlCol="0">
            <a:spAutoFit/>
          </a:bodyPr>
          <a:lstStyle/>
          <a:p>
            <a:r>
              <a:rPr lang="it-IT" dirty="0" err="1" smtClean="0"/>
              <a:t>fattizio</a:t>
            </a:r>
            <a:r>
              <a:rPr lang="it-IT" dirty="0" smtClean="0"/>
              <a:t> = fatto a mano, artificiale</a:t>
            </a:r>
            <a:endParaRPr lang="it-IT" dirty="0"/>
          </a:p>
        </p:txBody>
      </p:sp>
      <p:pic>
        <p:nvPicPr>
          <p:cNvPr id="37890" name="Picture 2" descr="Visualizza immagine di origine"/>
          <p:cNvPicPr>
            <a:picLocks noChangeAspect="1" noChangeArrowheads="1"/>
          </p:cNvPicPr>
          <p:nvPr/>
        </p:nvPicPr>
        <p:blipFill>
          <a:blip r:embed="rId2" cstate="print"/>
          <a:srcRect/>
          <a:stretch>
            <a:fillRect/>
          </a:stretch>
        </p:blipFill>
        <p:spPr bwMode="auto">
          <a:xfrm>
            <a:off x="2607456" y="2214554"/>
            <a:ext cx="4812482" cy="32083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1357298"/>
            <a:ext cx="7929618"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4400" dirty="0" smtClean="0"/>
              <a:t>DA DOVE DERIVANO TALI IDEE?</a:t>
            </a:r>
          </a:p>
          <a:p>
            <a:pPr algn="ctr"/>
            <a:endParaRPr lang="it-IT" sz="4400" dirty="0" smtClean="0"/>
          </a:p>
          <a:p>
            <a:pPr algn="ctr"/>
            <a:r>
              <a:rPr lang="it-IT" sz="4400" dirty="0" smtClean="0"/>
              <a:t>POSSO ESSERNE LA CAUSA?</a:t>
            </a:r>
          </a:p>
          <a:p>
            <a:pPr algn="ctr"/>
            <a:endParaRPr lang="it-IT" sz="4400" dirty="0" smtClean="0"/>
          </a:p>
          <a:p>
            <a:pPr algn="ctr"/>
            <a:r>
              <a:rPr lang="it-IT" sz="4400" dirty="0" smtClean="0"/>
              <a:t>DA COSA SONO CAUSATE?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692696"/>
            <a:ext cx="7572428" cy="1938992"/>
          </a:xfrm>
          <a:prstGeom prst="rect">
            <a:avLst/>
          </a:prstGeom>
        </p:spPr>
        <p:txBody>
          <a:bodyPr wrap="square">
            <a:spAutoFit/>
          </a:bodyPr>
          <a:lstStyle/>
          <a:p>
            <a:pPr algn="just"/>
            <a:r>
              <a:rPr lang="it-IT" sz="4000" dirty="0" smtClean="0"/>
              <a:t>La </a:t>
            </a:r>
            <a:r>
              <a:rPr lang="it-IT" sz="4000" b="1" dirty="0" smtClean="0"/>
              <a:t>causa</a:t>
            </a:r>
            <a:r>
              <a:rPr lang="it-IT" sz="4000" dirty="0" smtClean="0"/>
              <a:t> di un’idea </a:t>
            </a:r>
            <a:r>
              <a:rPr lang="it-IT" sz="4000" b="1" dirty="0" smtClean="0"/>
              <a:t>non può contenere minore perfezione e realtà </a:t>
            </a:r>
            <a:r>
              <a:rPr lang="it-IT" sz="4000" dirty="0" smtClean="0"/>
              <a:t>dell’idea che </a:t>
            </a:r>
            <a:r>
              <a:rPr lang="it-IT" sz="4000" b="1" dirty="0" smtClean="0"/>
              <a:t>produce</a:t>
            </a:r>
            <a:endParaRPr lang="it-IT" sz="4000" b="1" dirty="0"/>
          </a:p>
        </p:txBody>
      </p:sp>
      <p:sp>
        <p:nvSpPr>
          <p:cNvPr id="3" name="Ovale 2"/>
          <p:cNvSpPr/>
          <p:nvPr/>
        </p:nvSpPr>
        <p:spPr>
          <a:xfrm>
            <a:off x="1331640" y="4221088"/>
            <a:ext cx="13681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CAUSA</a:t>
            </a:r>
            <a:endParaRPr lang="it-IT" dirty="0"/>
          </a:p>
        </p:txBody>
      </p:sp>
      <p:sp>
        <p:nvSpPr>
          <p:cNvPr id="4" name="Ovale 3"/>
          <p:cNvSpPr/>
          <p:nvPr/>
        </p:nvSpPr>
        <p:spPr>
          <a:xfrm>
            <a:off x="3563888" y="4005064"/>
            <a:ext cx="187220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EFFETTO</a:t>
            </a:r>
            <a:endParaRPr lang="it-IT" dirty="0"/>
          </a:p>
        </p:txBody>
      </p:sp>
      <p:sp>
        <p:nvSpPr>
          <p:cNvPr id="5" name="Freccia a destra 4"/>
          <p:cNvSpPr/>
          <p:nvPr/>
        </p:nvSpPr>
        <p:spPr>
          <a:xfrm>
            <a:off x="2843808" y="472514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entagono 5"/>
          <p:cNvSpPr/>
          <p:nvPr/>
        </p:nvSpPr>
        <p:spPr>
          <a:xfrm flipH="1">
            <a:off x="6228184" y="4221088"/>
            <a:ext cx="2304256" cy="1152128"/>
          </a:xfrm>
          <a:prstGeom prst="homePlate">
            <a:avLst>
              <a:gd name="adj" fmla="val 608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t>IMPOSSIBILE!</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isualizza immagine di origine"/>
          <p:cNvPicPr>
            <a:picLocks noChangeAspect="1" noChangeArrowheads="1"/>
          </p:cNvPicPr>
          <p:nvPr/>
        </p:nvPicPr>
        <p:blipFill>
          <a:blip r:embed="rId2" cstate="print"/>
          <a:srcRect/>
          <a:stretch>
            <a:fillRect/>
          </a:stretch>
        </p:blipFill>
        <p:spPr bwMode="auto">
          <a:xfrm>
            <a:off x="3071802" y="1285860"/>
            <a:ext cx="3217682" cy="2428868"/>
          </a:xfrm>
          <a:prstGeom prst="rect">
            <a:avLst/>
          </a:prstGeom>
          <a:noFill/>
        </p:spPr>
      </p:pic>
      <p:sp>
        <p:nvSpPr>
          <p:cNvPr id="2" name="Rettangolo 1"/>
          <p:cNvSpPr/>
          <p:nvPr/>
        </p:nvSpPr>
        <p:spPr>
          <a:xfrm>
            <a:off x="214282" y="285728"/>
            <a:ext cx="8709516" cy="6494085"/>
          </a:xfrm>
          <a:prstGeom prst="rect">
            <a:avLst/>
          </a:prstGeom>
        </p:spPr>
        <p:txBody>
          <a:bodyPr wrap="square">
            <a:spAutoFit/>
          </a:bodyPr>
          <a:lstStyle/>
          <a:p>
            <a:pPr algn="ctr"/>
            <a:r>
              <a:rPr lang="it-IT" sz="3200" dirty="0" smtClean="0"/>
              <a:t>C’è un’idea </a:t>
            </a:r>
            <a:r>
              <a:rPr lang="it-IT" sz="3200" b="1" dirty="0" smtClean="0"/>
              <a:t>TANTO PERFETTA </a:t>
            </a:r>
            <a:r>
              <a:rPr lang="it-IT" sz="3200" dirty="0" smtClean="0"/>
              <a:t>che non posso averla concepita io stesso (</a:t>
            </a:r>
            <a:r>
              <a:rPr lang="it-IT" sz="3200" b="1" dirty="0" smtClean="0"/>
              <a:t>IMPERFETTO E FINITO</a:t>
            </a:r>
            <a:r>
              <a:rPr lang="it-IT" sz="3200" dirty="0" smtClean="0"/>
              <a:t>)</a:t>
            </a:r>
          </a:p>
          <a:p>
            <a:pPr algn="ctr"/>
            <a:endParaRPr lang="it-IT" sz="3200" dirty="0" smtClean="0"/>
          </a:p>
          <a:p>
            <a:pPr algn="ctr"/>
            <a:endParaRPr lang="it-IT" sz="3200" dirty="0" smtClean="0"/>
          </a:p>
          <a:p>
            <a:pPr algn="ctr">
              <a:buFontTx/>
              <a:buChar char="-"/>
            </a:pPr>
            <a:endParaRPr lang="it-IT" sz="3200" i="1" u="sng" dirty="0"/>
          </a:p>
          <a:p>
            <a:pPr algn="ctr"/>
            <a:endParaRPr lang="it-IT" sz="3200" b="1" dirty="0" smtClean="0">
              <a:solidFill>
                <a:srgbClr val="FF0000"/>
              </a:solidFill>
            </a:endParaRPr>
          </a:p>
          <a:p>
            <a:pPr algn="ctr"/>
            <a:endParaRPr lang="it-IT" sz="3200" b="1" dirty="0" smtClean="0">
              <a:solidFill>
                <a:srgbClr val="FF0000"/>
              </a:solidFill>
            </a:endParaRPr>
          </a:p>
          <a:p>
            <a:pPr algn="ctr"/>
            <a:r>
              <a:rPr lang="it-IT" sz="3200" b="1" dirty="0" smtClean="0">
                <a:solidFill>
                  <a:srgbClr val="FF0000"/>
                </a:solidFill>
              </a:rPr>
              <a:t>L’IDEA </a:t>
            </a:r>
            <a:r>
              <a:rPr lang="it-IT" sz="3200" b="1" dirty="0" err="1" smtClean="0">
                <a:solidFill>
                  <a:srgbClr val="FF0000"/>
                </a:solidFill>
              </a:rPr>
              <a:t>DI</a:t>
            </a:r>
            <a:r>
              <a:rPr lang="it-IT" sz="3200" b="1" dirty="0" smtClean="0">
                <a:solidFill>
                  <a:srgbClr val="FF0000"/>
                </a:solidFill>
              </a:rPr>
              <a:t> </a:t>
            </a:r>
            <a:r>
              <a:rPr lang="it-IT" sz="4000" b="1" dirty="0" smtClean="0">
                <a:solidFill>
                  <a:srgbClr val="FF0000"/>
                </a:solidFill>
                <a:effectLst>
                  <a:outerShdw blurRad="38100" dist="38100" dir="2700000" algn="tl">
                    <a:srgbClr val="000000">
                      <a:alpha val="43137"/>
                    </a:srgbClr>
                  </a:outerShdw>
                </a:effectLst>
              </a:rPr>
              <a:t>DIO</a:t>
            </a:r>
            <a:endParaRPr lang="it-IT" sz="4000" dirty="0" smtClean="0">
              <a:effectLst>
                <a:outerShdw blurRad="38100" dist="38100" dir="2700000" algn="tl">
                  <a:srgbClr val="000000">
                    <a:alpha val="43137"/>
                  </a:srgbClr>
                </a:outerShdw>
              </a:effectLst>
            </a:endParaRPr>
          </a:p>
          <a:p>
            <a:pPr algn="ctr"/>
            <a:r>
              <a:rPr lang="it-IT" sz="3200" dirty="0" err="1" smtClean="0"/>
              <a:t>…una</a:t>
            </a:r>
            <a:r>
              <a:rPr lang="it-IT" sz="3200" dirty="0" smtClean="0"/>
              <a:t> sostanza infinita, eterna, onnisciente, onnipotente e creatrice</a:t>
            </a:r>
          </a:p>
          <a:p>
            <a:pPr algn="ctr"/>
            <a:endParaRPr lang="it-IT" sz="3200" i="1" u="sng" dirty="0"/>
          </a:p>
          <a:p>
            <a:pPr algn="ctr"/>
            <a:r>
              <a:rPr lang="it-IT" sz="3200" i="1" u="sng" dirty="0" smtClean="0"/>
              <a:t>Chi potrebbe averla messa dentro di me?</a:t>
            </a:r>
          </a:p>
          <a:p>
            <a:pPr algn="ctr">
              <a:buFontTx/>
              <a:buChar char="-"/>
            </a:pPr>
            <a:endParaRPr 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96752"/>
            <a:ext cx="8280920" cy="4708981"/>
          </a:xfrm>
          <a:prstGeom prst="rect">
            <a:avLst/>
          </a:prstGeom>
        </p:spPr>
        <p:txBody>
          <a:bodyPr wrap="square">
            <a:spAutoFit/>
          </a:bodyPr>
          <a:lstStyle/>
          <a:p>
            <a:pPr algn="ctr"/>
            <a:r>
              <a:rPr lang="it-IT" sz="2400" i="1" dirty="0" err="1" smtClean="0"/>
              <a:t>Poi</a:t>
            </a:r>
            <a:r>
              <a:rPr lang="it-IT" sz="2400" dirty="0" err="1" smtClean="0"/>
              <a:t>…</a:t>
            </a:r>
            <a:r>
              <a:rPr lang="it-IT" sz="2400" dirty="0" smtClean="0"/>
              <a:t> abbiamo detto che la nostra </a:t>
            </a:r>
            <a:r>
              <a:rPr lang="it-IT" sz="3200" b="1" dirty="0" smtClean="0"/>
              <a:t>MENTE È FINITA</a:t>
            </a:r>
            <a:r>
              <a:rPr lang="it-IT" sz="2400" dirty="0" smtClean="0"/>
              <a:t>. Ma </a:t>
            </a:r>
            <a:r>
              <a:rPr lang="it-IT" sz="4000" dirty="0" smtClean="0"/>
              <a:t>CHI L’HA </a:t>
            </a:r>
            <a:r>
              <a:rPr lang="it-IT" sz="4000" b="1" dirty="0" smtClean="0"/>
              <a:t>CREATA</a:t>
            </a:r>
            <a:r>
              <a:rPr lang="it-IT" sz="4000" dirty="0" smtClean="0"/>
              <a:t>? </a:t>
            </a:r>
          </a:p>
          <a:p>
            <a:pPr algn="ctr"/>
            <a:endParaRPr lang="it-IT" sz="2400" dirty="0"/>
          </a:p>
          <a:p>
            <a:pPr algn="ctr"/>
            <a:r>
              <a:rPr lang="it-IT" sz="2400" dirty="0" smtClean="0"/>
              <a:t>Se l’avessi creata </a:t>
            </a:r>
            <a:r>
              <a:rPr lang="it-IT" sz="3200" b="1" dirty="0" smtClean="0"/>
              <a:t>IO</a:t>
            </a:r>
            <a:r>
              <a:rPr lang="it-IT" sz="2400" dirty="0" smtClean="0"/>
              <a:t>, visto che posso pensare a cose infinite e perfette, </a:t>
            </a:r>
            <a:r>
              <a:rPr lang="it-IT" sz="3200" b="1" dirty="0" err="1" smtClean="0"/>
              <a:t>MI</a:t>
            </a:r>
            <a:r>
              <a:rPr lang="it-IT" sz="3200" b="1" dirty="0" smtClean="0"/>
              <a:t> SAREI CREATO INFINITO E PERFETTO</a:t>
            </a:r>
            <a:r>
              <a:rPr lang="it-IT" sz="2400" dirty="0" smtClean="0"/>
              <a:t>. </a:t>
            </a:r>
          </a:p>
          <a:p>
            <a:pPr algn="ctr"/>
            <a:endParaRPr lang="it-IT" sz="2400" dirty="0"/>
          </a:p>
          <a:p>
            <a:pPr algn="ctr"/>
            <a:r>
              <a:rPr lang="it-IT" sz="2400" dirty="0" smtClean="0"/>
              <a:t>Allora sarà stato </a:t>
            </a:r>
            <a:r>
              <a:rPr lang="it-IT" sz="4400" b="1" dirty="0" smtClean="0">
                <a:solidFill>
                  <a:srgbClr val="FF0000"/>
                </a:solidFill>
              </a:rPr>
              <a:t>DIO</a:t>
            </a:r>
            <a:r>
              <a:rPr lang="it-IT" sz="2400" dirty="0" smtClean="0"/>
              <a:t> a crearmi. </a:t>
            </a:r>
          </a:p>
          <a:p>
            <a:pPr algn="ctr"/>
            <a:endParaRPr lang="it-IT" sz="2400" dirty="0"/>
          </a:p>
          <a:p>
            <a:pPr algn="ctr"/>
            <a:r>
              <a:rPr lang="it-IT" sz="2400" dirty="0" smtClean="0"/>
              <a:t>Quindi Dio esiste e ha creato l’uomo finito, ponendo però in lui l’idea dell’infinito e della perfezione.</a:t>
            </a:r>
            <a:endParaRPr lang="it-I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916832"/>
            <a:ext cx="669674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400" b="1" dirty="0" smtClean="0">
                <a:solidFill>
                  <a:srgbClr val="FF0000"/>
                </a:solidFill>
              </a:rPr>
              <a:t>DUBBIO METODICO</a:t>
            </a:r>
          </a:p>
          <a:p>
            <a:pPr algn="ctr"/>
            <a:r>
              <a:rPr lang="it-IT" sz="2400" dirty="0" smtClean="0"/>
              <a:t>Scartare tutto ciò su cui si ha un minimo dubbio</a:t>
            </a:r>
            <a:endParaRPr lang="it-IT" sz="2400" dirty="0"/>
          </a:p>
        </p:txBody>
      </p:sp>
      <p:sp>
        <p:nvSpPr>
          <p:cNvPr id="3" name="CasellaDiTesto 2"/>
          <p:cNvSpPr txBox="1"/>
          <p:nvPr/>
        </p:nvSpPr>
        <p:spPr>
          <a:xfrm>
            <a:off x="1187624" y="404664"/>
            <a:ext cx="6696744" cy="1200329"/>
          </a:xfrm>
          <a:prstGeom prst="rect">
            <a:avLst/>
          </a:prstGeom>
          <a:noFill/>
        </p:spPr>
        <p:txBody>
          <a:bodyPr wrap="square" rtlCol="0">
            <a:spAutoFit/>
          </a:bodyPr>
          <a:lstStyle/>
          <a:p>
            <a:pPr algn="ctr"/>
            <a:r>
              <a:rPr lang="it-IT" sz="2400" i="1" dirty="0" smtClean="0"/>
              <a:t>Domanda</a:t>
            </a:r>
            <a:r>
              <a:rPr lang="it-IT" sz="2400" dirty="0" smtClean="0"/>
              <a:t>:</a:t>
            </a:r>
          </a:p>
          <a:p>
            <a:pPr algn="ctr"/>
            <a:r>
              <a:rPr lang="it-IT" sz="2400" dirty="0" smtClean="0"/>
              <a:t>C’è qualcosa che posso conoscere con </a:t>
            </a:r>
            <a:r>
              <a:rPr lang="it-IT" sz="2400" b="1" dirty="0" smtClean="0"/>
              <a:t>certezza</a:t>
            </a:r>
            <a:r>
              <a:rPr lang="it-IT" sz="2400" dirty="0" smtClean="0"/>
              <a:t>?</a:t>
            </a:r>
          </a:p>
          <a:p>
            <a:pPr algn="r"/>
            <a:r>
              <a:rPr lang="it-IT" sz="2400" dirty="0" smtClean="0"/>
              <a:t>- Su cui fondare ogni altra mia conoscenza</a:t>
            </a:r>
            <a:endParaRPr lang="it-IT" sz="2400" dirty="0"/>
          </a:p>
        </p:txBody>
      </p:sp>
      <p:sp>
        <p:nvSpPr>
          <p:cNvPr id="4" name="CasellaDiTesto 3"/>
          <p:cNvSpPr txBox="1"/>
          <p:nvPr/>
        </p:nvSpPr>
        <p:spPr>
          <a:xfrm>
            <a:off x="1259632" y="2996952"/>
            <a:ext cx="669674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400" i="1" dirty="0" smtClean="0"/>
              <a:t>Conoscenze </a:t>
            </a:r>
            <a:r>
              <a:rPr lang="it-IT" sz="2400" b="1" i="1" dirty="0" smtClean="0"/>
              <a:t>SENSIBILI</a:t>
            </a:r>
          </a:p>
          <a:p>
            <a:pPr algn="ctr">
              <a:buFontTx/>
              <a:buChar char="-"/>
            </a:pPr>
            <a:r>
              <a:rPr lang="it-IT" sz="2400" i="1" dirty="0" smtClean="0"/>
              <a:t>I sensi ci ingannano: es. oggetti lontani</a:t>
            </a:r>
          </a:p>
          <a:p>
            <a:pPr algn="ctr">
              <a:buFontTx/>
              <a:buChar char="-"/>
            </a:pPr>
            <a:r>
              <a:rPr lang="it-IT" sz="2400" i="1" dirty="0"/>
              <a:t> </a:t>
            </a:r>
            <a:r>
              <a:rPr lang="it-IT" sz="2400" i="1" dirty="0" smtClean="0"/>
              <a:t>il problema dei sogni</a:t>
            </a:r>
            <a:endParaRPr lang="it-IT" sz="2400" dirty="0"/>
          </a:p>
        </p:txBody>
      </p:sp>
      <p:sp>
        <p:nvSpPr>
          <p:cNvPr id="5" name="CasellaDiTesto 4"/>
          <p:cNvSpPr txBox="1"/>
          <p:nvPr/>
        </p:nvSpPr>
        <p:spPr>
          <a:xfrm>
            <a:off x="1259632" y="4509120"/>
            <a:ext cx="669674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400" i="1" dirty="0" smtClean="0"/>
              <a:t>Conoscenze </a:t>
            </a:r>
            <a:r>
              <a:rPr lang="it-IT" sz="2400" b="1" i="1" dirty="0" smtClean="0"/>
              <a:t>MATEMATICHE</a:t>
            </a:r>
          </a:p>
          <a:p>
            <a:pPr algn="ctr"/>
            <a:r>
              <a:rPr lang="it-IT" sz="2400" i="1" dirty="0" smtClean="0"/>
              <a:t>Passaggio al DUBBIO </a:t>
            </a:r>
            <a:r>
              <a:rPr lang="it-IT" sz="2400" i="1" dirty="0" smtClean="0">
                <a:solidFill>
                  <a:srgbClr val="FF0000"/>
                </a:solidFill>
              </a:rPr>
              <a:t>IPERBOLICO</a:t>
            </a:r>
            <a:r>
              <a:rPr lang="it-IT" sz="2400" i="1" dirty="0" smtClean="0"/>
              <a:t>:</a:t>
            </a:r>
          </a:p>
          <a:p>
            <a:pPr algn="ctr"/>
            <a:r>
              <a:rPr lang="it-IT" sz="2400" i="1" dirty="0" smtClean="0"/>
              <a:t>- </a:t>
            </a:r>
            <a:r>
              <a:rPr lang="it-IT" sz="2400" i="1" u="sng" dirty="0" smtClean="0"/>
              <a:t>ipotesi</a:t>
            </a:r>
            <a:r>
              <a:rPr lang="it-IT" sz="2400" i="1" dirty="0" smtClean="0"/>
              <a:t> del </a:t>
            </a:r>
            <a:r>
              <a:rPr lang="it-IT" sz="2400" b="1" i="1" dirty="0" smtClean="0"/>
              <a:t>GENIO MALIGNO</a:t>
            </a:r>
            <a:endParaRPr lang="it-IT" sz="2400" b="1" dirty="0"/>
          </a:p>
        </p:txBody>
      </p:sp>
      <p:cxnSp>
        <p:nvCxnSpPr>
          <p:cNvPr id="7" name="Connettore 4 6"/>
          <p:cNvCxnSpPr/>
          <p:nvPr/>
        </p:nvCxnSpPr>
        <p:spPr>
          <a:xfrm>
            <a:off x="6084168" y="3933056"/>
            <a:ext cx="864096" cy="792088"/>
          </a:xfrm>
          <a:prstGeom prst="bentConnector3">
            <a:avLst>
              <a:gd name="adj1" fmla="val 170252"/>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96752"/>
            <a:ext cx="8280920" cy="2308324"/>
          </a:xfrm>
          <a:prstGeom prst="rect">
            <a:avLst/>
          </a:prstGeom>
        </p:spPr>
        <p:txBody>
          <a:bodyPr wrap="square">
            <a:spAutoFit/>
          </a:bodyPr>
          <a:lstStyle/>
          <a:p>
            <a:pPr algn="ctr"/>
            <a:r>
              <a:rPr lang="it-IT" sz="2400" dirty="0" smtClean="0"/>
              <a:t> </a:t>
            </a:r>
          </a:p>
          <a:p>
            <a:pPr algn="ctr"/>
            <a:endParaRPr lang="it-IT" sz="2400" dirty="0"/>
          </a:p>
          <a:p>
            <a:pPr algn="ctr"/>
            <a:r>
              <a:rPr lang="it-IT" sz="2400" u="sng" dirty="0" smtClean="0"/>
              <a:t>SI PARTE DA UNA SEMPLICE </a:t>
            </a:r>
            <a:r>
              <a:rPr lang="it-IT" sz="2400" b="1" u="sng" dirty="0" smtClean="0"/>
              <a:t>DEFINIZIONE</a:t>
            </a:r>
            <a:r>
              <a:rPr lang="it-IT" sz="2400" u="sng" dirty="0" smtClean="0"/>
              <a:t> </a:t>
            </a:r>
          </a:p>
          <a:p>
            <a:pPr algn="ctr"/>
            <a:r>
              <a:rPr lang="it-IT" sz="3600" dirty="0" smtClean="0"/>
              <a:t>Definiamo “</a:t>
            </a:r>
            <a:r>
              <a:rPr lang="it-IT" sz="3600" b="1" dirty="0" smtClean="0">
                <a:solidFill>
                  <a:srgbClr val="FF0000"/>
                </a:solidFill>
              </a:rPr>
              <a:t>L’ESSERE PERFETTISSIMO</a:t>
            </a:r>
            <a:r>
              <a:rPr lang="it-IT" sz="3600" dirty="0" smtClean="0"/>
              <a:t>”, cioè l’essere che possiede tutte le perfezioni </a:t>
            </a:r>
          </a:p>
        </p:txBody>
      </p:sp>
      <p:sp>
        <p:nvSpPr>
          <p:cNvPr id="3" name="Rettangolo 2"/>
          <p:cNvSpPr/>
          <p:nvPr/>
        </p:nvSpPr>
        <p:spPr>
          <a:xfrm>
            <a:off x="428596" y="214290"/>
            <a:ext cx="8429684"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3200" dirty="0" smtClean="0"/>
              <a:t>TERZA PROVA DELL’ESISTENZA </a:t>
            </a:r>
            <a:r>
              <a:rPr lang="it-IT" sz="3200" dirty="0" err="1" smtClean="0"/>
              <a:t>DI</a:t>
            </a:r>
            <a:r>
              <a:rPr lang="it-IT" sz="3200" dirty="0" smtClean="0"/>
              <a:t> DIO </a:t>
            </a:r>
          </a:p>
          <a:p>
            <a:pPr algn="ctr"/>
            <a:r>
              <a:rPr lang="it-IT" sz="3200" b="1" dirty="0" smtClean="0"/>
              <a:t>LA PROVA ONTOLOGICA</a:t>
            </a:r>
            <a:endParaRPr lang="it-IT" sz="3200" b="1" dirty="0"/>
          </a:p>
        </p:txBody>
      </p:sp>
      <p:sp>
        <p:nvSpPr>
          <p:cNvPr id="4" name="CasellaDiTesto 3"/>
          <p:cNvSpPr txBox="1"/>
          <p:nvPr/>
        </p:nvSpPr>
        <p:spPr>
          <a:xfrm>
            <a:off x="928662" y="4071942"/>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ONNIPOTENTE</a:t>
            </a:r>
            <a:endParaRPr lang="it-IT" dirty="0"/>
          </a:p>
        </p:txBody>
      </p:sp>
      <p:sp>
        <p:nvSpPr>
          <p:cNvPr id="5" name="CasellaDiTesto 4"/>
          <p:cNvSpPr txBox="1"/>
          <p:nvPr/>
        </p:nvSpPr>
        <p:spPr>
          <a:xfrm>
            <a:off x="4071934" y="4357694"/>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ONNISCIENTE</a:t>
            </a:r>
            <a:endParaRPr lang="it-IT" dirty="0"/>
          </a:p>
        </p:txBody>
      </p:sp>
      <p:sp>
        <p:nvSpPr>
          <p:cNvPr id="6" name="CasellaDiTesto 5"/>
          <p:cNvSpPr txBox="1"/>
          <p:nvPr/>
        </p:nvSpPr>
        <p:spPr>
          <a:xfrm>
            <a:off x="3000364" y="5429264"/>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INFINITO</a:t>
            </a:r>
            <a:endParaRPr lang="it-IT" dirty="0"/>
          </a:p>
        </p:txBody>
      </p:sp>
      <p:sp>
        <p:nvSpPr>
          <p:cNvPr id="7" name="CasellaDiTesto 6"/>
          <p:cNvSpPr txBox="1"/>
          <p:nvPr/>
        </p:nvSpPr>
        <p:spPr>
          <a:xfrm>
            <a:off x="6215074" y="4786322"/>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ETERNO</a:t>
            </a:r>
            <a:endParaRPr lang="it-IT" dirty="0"/>
          </a:p>
        </p:txBody>
      </p:sp>
      <p:sp>
        <p:nvSpPr>
          <p:cNvPr id="8" name="CasellaDiTesto 7"/>
          <p:cNvSpPr txBox="1"/>
          <p:nvPr/>
        </p:nvSpPr>
        <p:spPr>
          <a:xfrm>
            <a:off x="6858016" y="5929330"/>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142844" y="285728"/>
            <a:ext cx="4500594" cy="44291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4" name="CasellaDiTesto 3"/>
          <p:cNvSpPr txBox="1"/>
          <p:nvPr/>
        </p:nvSpPr>
        <p:spPr>
          <a:xfrm>
            <a:off x="785786" y="2143116"/>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ONNIPOTENTE</a:t>
            </a:r>
            <a:endParaRPr lang="it-IT" dirty="0"/>
          </a:p>
        </p:txBody>
      </p:sp>
      <p:sp>
        <p:nvSpPr>
          <p:cNvPr id="5" name="CasellaDiTesto 4"/>
          <p:cNvSpPr txBox="1"/>
          <p:nvPr/>
        </p:nvSpPr>
        <p:spPr>
          <a:xfrm>
            <a:off x="1428728" y="1285860"/>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ONNISCIENTE</a:t>
            </a:r>
            <a:endParaRPr lang="it-IT" dirty="0"/>
          </a:p>
        </p:txBody>
      </p:sp>
      <p:sp>
        <p:nvSpPr>
          <p:cNvPr id="6" name="CasellaDiTesto 5"/>
          <p:cNvSpPr txBox="1"/>
          <p:nvPr/>
        </p:nvSpPr>
        <p:spPr>
          <a:xfrm>
            <a:off x="2428860" y="2714620"/>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INFINITO</a:t>
            </a:r>
            <a:endParaRPr lang="it-IT" dirty="0"/>
          </a:p>
        </p:txBody>
      </p:sp>
      <p:sp>
        <p:nvSpPr>
          <p:cNvPr id="7" name="CasellaDiTesto 6"/>
          <p:cNvSpPr txBox="1"/>
          <p:nvPr/>
        </p:nvSpPr>
        <p:spPr>
          <a:xfrm>
            <a:off x="2643174" y="1928802"/>
            <a:ext cx="164307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dirty="0" smtClean="0"/>
              <a:t>ETERNO</a:t>
            </a:r>
            <a:endParaRPr lang="it-IT" dirty="0"/>
          </a:p>
        </p:txBody>
      </p:sp>
      <p:sp>
        <p:nvSpPr>
          <p:cNvPr id="8" name="CasellaDiTesto 7"/>
          <p:cNvSpPr txBox="1"/>
          <p:nvPr/>
        </p:nvSpPr>
        <p:spPr>
          <a:xfrm>
            <a:off x="1071538" y="3286124"/>
            <a:ext cx="214314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800" dirty="0" smtClean="0"/>
              <a:t>ESISTENTE</a:t>
            </a:r>
            <a:endParaRPr lang="it-IT" sz="2800" dirty="0"/>
          </a:p>
        </p:txBody>
      </p:sp>
      <p:sp>
        <p:nvSpPr>
          <p:cNvPr id="10" name="CasellaDiTesto 9"/>
          <p:cNvSpPr txBox="1"/>
          <p:nvPr/>
        </p:nvSpPr>
        <p:spPr>
          <a:xfrm>
            <a:off x="4714876" y="1071546"/>
            <a:ext cx="4214810" cy="54476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POSSO </a:t>
            </a:r>
            <a:r>
              <a:rPr lang="it-IT" sz="2800" b="1" dirty="0" smtClean="0"/>
              <a:t>LEVARLO</a:t>
            </a:r>
            <a:r>
              <a:rPr lang="it-IT" sz="2800" dirty="0" smtClean="0"/>
              <a:t>? </a:t>
            </a:r>
          </a:p>
          <a:p>
            <a:pPr algn="ctr"/>
            <a:endParaRPr lang="it-IT" sz="2800" dirty="0" smtClean="0"/>
          </a:p>
          <a:p>
            <a:pPr algn="ctr"/>
            <a:r>
              <a:rPr lang="it-IT" sz="2800" dirty="0" smtClean="0"/>
              <a:t>SE LO LEVO, NON E’ PIU’ PERFETTO!</a:t>
            </a:r>
          </a:p>
          <a:p>
            <a:endParaRPr lang="it-IT" sz="2800" dirty="0" smtClean="0"/>
          </a:p>
          <a:p>
            <a:pPr algn="ctr"/>
            <a:r>
              <a:rPr lang="it-IT" sz="2800" dirty="0" smtClean="0"/>
              <a:t>NELLA MIA </a:t>
            </a:r>
            <a:r>
              <a:rPr lang="it-IT" sz="2800" b="1" dirty="0" smtClean="0"/>
              <a:t>DEFINIZIONE</a:t>
            </a:r>
            <a:r>
              <a:rPr lang="it-IT" sz="2800" dirty="0" smtClean="0"/>
              <a:t>, ALLORA, </a:t>
            </a:r>
            <a:r>
              <a:rPr lang="it-IT" sz="2800" dirty="0" err="1" smtClean="0"/>
              <a:t>CI</a:t>
            </a:r>
            <a:r>
              <a:rPr lang="it-IT" sz="2800" dirty="0" smtClean="0"/>
              <a:t> DEVE ESSERE ANCHE L’ESISTENZA.</a:t>
            </a:r>
          </a:p>
          <a:p>
            <a:endParaRPr lang="it-IT" sz="2800" dirty="0" smtClean="0"/>
          </a:p>
          <a:p>
            <a:pPr algn="ctr"/>
            <a:r>
              <a:rPr lang="it-IT" sz="3200" b="1" dirty="0" smtClean="0">
                <a:solidFill>
                  <a:srgbClr val="FF0000"/>
                </a:solidFill>
              </a:rPr>
              <a:t>ALLORA L’ESSERE PERFETTISSIMO (DIO) ESISTE!</a:t>
            </a:r>
            <a:endParaRPr lang="it-IT" sz="3200" b="1" dirty="0">
              <a:solidFill>
                <a:srgbClr val="FF0000"/>
              </a:solidFill>
            </a:endParaRPr>
          </a:p>
        </p:txBody>
      </p:sp>
      <p:cxnSp>
        <p:nvCxnSpPr>
          <p:cNvPr id="14" name="Connettore 2 13"/>
          <p:cNvCxnSpPr>
            <a:stCxn id="10" idx="1"/>
            <a:endCxn id="8" idx="3"/>
          </p:cNvCxnSpPr>
          <p:nvPr/>
        </p:nvCxnSpPr>
        <p:spPr>
          <a:xfrm rot="10800000">
            <a:off x="3214678" y="3547735"/>
            <a:ext cx="1500198" cy="2476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3643314"/>
            <a:ext cx="8280920" cy="2123658"/>
          </a:xfrm>
          <a:prstGeom prst="rect">
            <a:avLst/>
          </a:prstGeom>
        </p:spPr>
        <p:txBody>
          <a:bodyPr wrap="square">
            <a:spAutoFit/>
          </a:bodyPr>
          <a:lstStyle/>
          <a:p>
            <a:pPr algn="just"/>
            <a:r>
              <a:rPr lang="it-IT" sz="3600" dirty="0" smtClean="0"/>
              <a:t>Se Dio esiste, essendo </a:t>
            </a:r>
            <a:r>
              <a:rPr lang="it-IT" sz="3600" b="1" dirty="0" smtClean="0"/>
              <a:t>perfetto</a:t>
            </a:r>
            <a:r>
              <a:rPr lang="it-IT" sz="3600" dirty="0" smtClean="0"/>
              <a:t> (e dunque </a:t>
            </a:r>
            <a:r>
              <a:rPr lang="it-IT" sz="3600" b="1" dirty="0" smtClean="0">
                <a:solidFill>
                  <a:srgbClr val="FF0000"/>
                </a:solidFill>
              </a:rPr>
              <a:t>BUONO</a:t>
            </a:r>
            <a:r>
              <a:rPr lang="it-IT" sz="3600" dirty="0" smtClean="0"/>
              <a:t>), </a:t>
            </a:r>
            <a:r>
              <a:rPr lang="it-IT" sz="3600" b="1" dirty="0" smtClean="0"/>
              <a:t>NON PUÒ INGANNARMI</a:t>
            </a:r>
            <a:r>
              <a:rPr lang="it-IT" sz="3600" dirty="0" smtClean="0"/>
              <a:t> (non è un “genio maligno”). </a:t>
            </a:r>
          </a:p>
          <a:p>
            <a:pPr algn="just"/>
            <a:endParaRPr lang="it-IT" sz="2400" dirty="0"/>
          </a:p>
        </p:txBody>
      </p:sp>
      <p:sp>
        <p:nvSpPr>
          <p:cNvPr id="4" name="CasellaDiTesto 3"/>
          <p:cNvSpPr txBox="1"/>
          <p:nvPr/>
        </p:nvSpPr>
        <p:spPr>
          <a:xfrm>
            <a:off x="1000100" y="285728"/>
            <a:ext cx="6858048" cy="261610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PERCHE’ CARTESIO VUOLE DIMOSTRARE L’ESISTENZA </a:t>
            </a:r>
            <a:r>
              <a:rPr lang="it-IT" sz="2800" dirty="0" err="1" smtClean="0"/>
              <a:t>DI</a:t>
            </a:r>
            <a:r>
              <a:rPr lang="it-IT" sz="2800" dirty="0" smtClean="0"/>
              <a:t> </a:t>
            </a:r>
            <a:r>
              <a:rPr lang="it-IT" sz="2800" b="1" dirty="0" smtClean="0">
                <a:solidFill>
                  <a:srgbClr val="FF0000"/>
                </a:solidFill>
              </a:rPr>
              <a:t>DIO</a:t>
            </a:r>
            <a:r>
              <a:rPr lang="it-IT" sz="2800" dirty="0" smtClean="0"/>
              <a:t>?</a:t>
            </a:r>
          </a:p>
          <a:p>
            <a:pPr algn="ctr"/>
            <a:endParaRPr lang="it-IT" sz="2800" dirty="0" smtClean="0"/>
          </a:p>
          <a:p>
            <a:pPr algn="ctr"/>
            <a:r>
              <a:rPr lang="it-IT" sz="4000" dirty="0" smtClean="0"/>
              <a:t>PER DIMOSTRARE L’ESISTENZA DEI </a:t>
            </a:r>
            <a:r>
              <a:rPr lang="it-IT" sz="4000" b="1" dirty="0" smtClean="0">
                <a:solidFill>
                  <a:srgbClr val="FF0000"/>
                </a:solidFill>
              </a:rPr>
              <a:t>CORPI</a:t>
            </a:r>
            <a:endParaRPr lang="it-IT" sz="40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96752"/>
            <a:ext cx="8280920" cy="2862322"/>
          </a:xfrm>
          <a:prstGeom prst="rect">
            <a:avLst/>
          </a:prstGeom>
        </p:spPr>
        <p:txBody>
          <a:bodyPr wrap="square">
            <a:spAutoFit/>
          </a:bodyPr>
          <a:lstStyle/>
          <a:p>
            <a:pPr algn="just"/>
            <a:r>
              <a:rPr lang="it-IT" sz="3600" dirty="0" smtClean="0"/>
              <a:t>Se Dio non è ingannatore, allora, ciò che reputo </a:t>
            </a:r>
            <a:r>
              <a:rPr lang="it-IT" sz="3600" b="1" dirty="0" smtClean="0"/>
              <a:t>EVIDENTE</a:t>
            </a:r>
            <a:r>
              <a:rPr lang="it-IT" sz="3600" dirty="0" smtClean="0"/>
              <a:t>, cioè </a:t>
            </a:r>
            <a:r>
              <a:rPr lang="it-IT" sz="3600" b="1" dirty="0" smtClean="0"/>
              <a:t>LA PRESENZA DELL’OGGETTO DAVANTI A ME</a:t>
            </a:r>
            <a:r>
              <a:rPr lang="it-IT" sz="3600" dirty="0" smtClean="0"/>
              <a:t>, separato da me, che mi comunica certe informazioni, è </a:t>
            </a:r>
            <a:r>
              <a:rPr lang="it-IT" sz="3600" b="1" dirty="0" smtClean="0"/>
              <a:t>DIMOSTRATA</a:t>
            </a:r>
            <a:endParaRPr lang="it-IT" sz="3600" b="1" dirty="0">
              <a:solidFill>
                <a:srgbClr val="FF0000"/>
              </a:solidFill>
            </a:endParaRPr>
          </a:p>
        </p:txBody>
      </p:sp>
      <p:sp>
        <p:nvSpPr>
          <p:cNvPr id="3" name="Rettangolo 2"/>
          <p:cNvSpPr/>
          <p:nvPr/>
        </p:nvSpPr>
        <p:spPr>
          <a:xfrm>
            <a:off x="500034" y="4786322"/>
            <a:ext cx="828092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4000" dirty="0" smtClean="0"/>
              <a:t>DIO E’ GARANZIA NECESSARIA DELL’ESISTENZA DEL MONDO</a:t>
            </a:r>
            <a:endParaRPr lang="it-IT" sz="40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548680"/>
            <a:ext cx="7920880" cy="1200329"/>
          </a:xfrm>
          <a:prstGeom prst="rect">
            <a:avLst/>
          </a:prstGeom>
        </p:spPr>
        <p:txBody>
          <a:bodyPr wrap="square">
            <a:spAutoFit/>
          </a:bodyPr>
          <a:lstStyle/>
          <a:p>
            <a:pPr algn="ctr"/>
            <a:r>
              <a:rPr lang="it-IT" sz="2400" i="1" u="sng" dirty="0" smtClean="0"/>
              <a:t>Domanda</a:t>
            </a:r>
            <a:r>
              <a:rPr lang="it-IT" sz="2400" dirty="0" smtClean="0"/>
              <a:t>: </a:t>
            </a:r>
          </a:p>
          <a:p>
            <a:pPr algn="ctr"/>
            <a:r>
              <a:rPr lang="it-IT" sz="2400" dirty="0"/>
              <a:t>C</a:t>
            </a:r>
            <a:r>
              <a:rPr lang="it-IT" sz="2400" dirty="0" smtClean="0"/>
              <a:t>osa possiamo CONOSCERE VERAMENTE DEL MONDO FISICO? </a:t>
            </a:r>
          </a:p>
          <a:p>
            <a:pPr algn="ctr"/>
            <a:r>
              <a:rPr lang="it-IT" sz="2400" dirty="0" smtClean="0"/>
              <a:t>Cosa possiamo conoscere con chiarezza e distinzione?</a:t>
            </a:r>
            <a:endParaRPr lang="it-IT" sz="2400" dirty="0"/>
          </a:p>
        </p:txBody>
      </p:sp>
      <p:pic>
        <p:nvPicPr>
          <p:cNvPr id="16386" name="Picture 2" descr="44cartesio04"/>
          <p:cNvPicPr>
            <a:picLocks noChangeAspect="1" noChangeArrowheads="1"/>
          </p:cNvPicPr>
          <p:nvPr/>
        </p:nvPicPr>
        <p:blipFill>
          <a:blip r:embed="rId2" cstate="print">
            <a:lum bright="-10000" contrast="30000"/>
          </a:blip>
          <a:srcRect t="25575" b="20207"/>
          <a:stretch>
            <a:fillRect/>
          </a:stretch>
        </p:blipFill>
        <p:spPr bwMode="auto">
          <a:xfrm rot="60000">
            <a:off x="4170135" y="2170669"/>
            <a:ext cx="4363806" cy="3496931"/>
          </a:xfrm>
          <a:prstGeom prst="rect">
            <a:avLst/>
          </a:prstGeom>
          <a:noFill/>
        </p:spPr>
      </p:pic>
      <p:sp>
        <p:nvSpPr>
          <p:cNvPr id="4" name="Rettangolo 3"/>
          <p:cNvSpPr/>
          <p:nvPr/>
        </p:nvSpPr>
        <p:spPr>
          <a:xfrm>
            <a:off x="785786" y="3357562"/>
            <a:ext cx="3235116" cy="646331"/>
          </a:xfrm>
          <a:prstGeom prst="rect">
            <a:avLst/>
          </a:prstGeom>
        </p:spPr>
        <p:txBody>
          <a:bodyPr wrap="none">
            <a:spAutoFit/>
          </a:bodyPr>
          <a:lstStyle/>
          <a:p>
            <a:r>
              <a:rPr lang="it-IT" sz="3600" dirty="0" smtClean="0">
                <a:solidFill>
                  <a:srgbClr val="FF0000"/>
                </a:solidFill>
              </a:rPr>
              <a:t>es. pezzo di cera</a:t>
            </a:r>
            <a:endParaRPr lang="it-IT" sz="3600" dirty="0">
              <a:solidFill>
                <a:srgbClr val="FF0000"/>
              </a:solidFill>
            </a:endParaRPr>
          </a:p>
        </p:txBody>
      </p:sp>
      <p:sp>
        <p:nvSpPr>
          <p:cNvPr id="5" name="Rettangolo 4"/>
          <p:cNvSpPr/>
          <p:nvPr/>
        </p:nvSpPr>
        <p:spPr>
          <a:xfrm>
            <a:off x="500034" y="5715016"/>
            <a:ext cx="574582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800" dirty="0" smtClean="0"/>
              <a:t>Cosa è restato del pezzo di cera, pur nelle trasformazioni avvenute? </a:t>
            </a:r>
            <a:endParaRPr lang="it-IT"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868" y="5572140"/>
            <a:ext cx="535785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t>QUALITÀ SECONDARIE</a:t>
            </a:r>
          </a:p>
          <a:p>
            <a:pPr algn="ctr"/>
            <a:r>
              <a:rPr lang="it-IT" sz="3200" dirty="0" smtClean="0"/>
              <a:t>SOGGETTIVE, SENSIBILI</a:t>
            </a:r>
            <a:endParaRPr lang="it-IT" sz="3200" dirty="0"/>
          </a:p>
        </p:txBody>
      </p:sp>
      <p:sp>
        <p:nvSpPr>
          <p:cNvPr id="3" name="CasellaDiTesto 2"/>
          <p:cNvSpPr txBox="1"/>
          <p:nvPr/>
        </p:nvSpPr>
        <p:spPr>
          <a:xfrm>
            <a:off x="142844" y="142852"/>
            <a:ext cx="535785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t>QUALITÀ PRIMARIE</a:t>
            </a:r>
          </a:p>
          <a:p>
            <a:pPr algn="ctr"/>
            <a:r>
              <a:rPr lang="it-IT" sz="3200" dirty="0" smtClean="0"/>
              <a:t>OGGETTIVE, UNIVERSALI</a:t>
            </a:r>
            <a:endParaRPr lang="it-IT" sz="3200" dirty="0"/>
          </a:p>
        </p:txBody>
      </p:sp>
      <p:pic>
        <p:nvPicPr>
          <p:cNvPr id="39938" name="Picture 2" descr="Visualizza immagine di origine"/>
          <p:cNvPicPr>
            <a:picLocks noChangeAspect="1" noChangeArrowheads="1"/>
          </p:cNvPicPr>
          <p:nvPr/>
        </p:nvPicPr>
        <p:blipFill>
          <a:blip r:embed="rId2" cstate="print"/>
          <a:srcRect l="9949" t="24430" r="8163" b="15716"/>
          <a:stretch>
            <a:fillRect/>
          </a:stretch>
        </p:blipFill>
        <p:spPr bwMode="auto">
          <a:xfrm>
            <a:off x="214282" y="1357298"/>
            <a:ext cx="8929718" cy="408931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1214422"/>
            <a:ext cx="6912768"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3200" dirty="0" smtClean="0"/>
              <a:t>La vera natura della cera (e di ogni oggetto) consiste </a:t>
            </a:r>
            <a:r>
              <a:rPr lang="it-IT" sz="3200" i="1" u="sng" dirty="0" smtClean="0"/>
              <a:t>non</a:t>
            </a:r>
            <a:r>
              <a:rPr lang="it-IT" sz="3200" dirty="0" smtClean="0"/>
              <a:t> nell’odore, nel colore, nel sapore (le </a:t>
            </a:r>
            <a:r>
              <a:rPr lang="it-IT" sz="3200" i="1" u="sng" dirty="0" smtClean="0"/>
              <a:t>qualità secondarie, o qualità soggettive</a:t>
            </a:r>
            <a:r>
              <a:rPr lang="it-IT" sz="3200" dirty="0" smtClean="0"/>
              <a:t>), ma solo </a:t>
            </a:r>
            <a:r>
              <a:rPr lang="it-IT" sz="3200" b="1" dirty="0" smtClean="0">
                <a:solidFill>
                  <a:srgbClr val="FF0000"/>
                </a:solidFill>
                <a:effectLst>
                  <a:outerShdw blurRad="38100" dist="38100" dir="2700000" algn="tl">
                    <a:srgbClr val="000000">
                      <a:alpha val="43137"/>
                    </a:srgbClr>
                  </a:outerShdw>
                </a:effectLst>
              </a:rPr>
              <a:t>nell’ESTENSIONE</a:t>
            </a:r>
            <a:r>
              <a:rPr lang="it-IT" sz="3200" dirty="0" smtClean="0"/>
              <a:t>, ossia nel fatto che </a:t>
            </a:r>
            <a:r>
              <a:rPr lang="it-IT" sz="3200" b="1" dirty="0" smtClean="0"/>
              <a:t>occupi uno spazio fisico, definibile con chiarezza e distinzione attraverso forme rigorosamente geometriche</a:t>
            </a:r>
            <a:endParaRPr lang="it-IT" sz="3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548680"/>
            <a:ext cx="7920880" cy="646331"/>
          </a:xfrm>
          <a:prstGeom prst="rect">
            <a:avLst/>
          </a:prstGeom>
        </p:spPr>
        <p:txBody>
          <a:bodyPr wrap="square">
            <a:spAutoFit/>
          </a:bodyPr>
          <a:lstStyle/>
          <a:p>
            <a:pPr algn="ctr"/>
            <a:r>
              <a:rPr lang="it-IT" sz="3600" b="1" dirty="0" smtClean="0">
                <a:solidFill>
                  <a:srgbClr val="FF0000"/>
                </a:solidFill>
              </a:rPr>
              <a:t>DUALISMO</a:t>
            </a:r>
            <a:r>
              <a:rPr lang="it-IT" sz="3600" dirty="0" smtClean="0">
                <a:solidFill>
                  <a:srgbClr val="FF0000"/>
                </a:solidFill>
              </a:rPr>
              <a:t> </a:t>
            </a:r>
            <a:r>
              <a:rPr lang="it-IT" sz="3600" b="1" dirty="0" smtClean="0">
                <a:solidFill>
                  <a:srgbClr val="FF0000"/>
                </a:solidFill>
              </a:rPr>
              <a:t>CARTESIANO</a:t>
            </a:r>
            <a:endParaRPr lang="it-IT" sz="3600" b="1" dirty="0">
              <a:solidFill>
                <a:srgbClr val="FF0000"/>
              </a:solidFill>
            </a:endParaRPr>
          </a:p>
        </p:txBody>
      </p:sp>
      <p:graphicFrame>
        <p:nvGraphicFramePr>
          <p:cNvPr id="3" name="Tabella 2"/>
          <p:cNvGraphicFramePr>
            <a:graphicFrameLocks noGrp="1"/>
          </p:cNvGraphicFramePr>
          <p:nvPr/>
        </p:nvGraphicFramePr>
        <p:xfrm>
          <a:off x="755576" y="1484784"/>
          <a:ext cx="7776864" cy="4094767"/>
        </p:xfrm>
        <a:graphic>
          <a:graphicData uri="http://schemas.openxmlformats.org/drawingml/2006/table">
            <a:tbl>
              <a:tblPr firstRow="1" bandRow="1">
                <a:tableStyleId>{72833802-FEF1-4C79-8D5D-14CF1EAF98D9}</a:tableStyleId>
              </a:tblPr>
              <a:tblGrid>
                <a:gridCol w="3125994"/>
                <a:gridCol w="4650870"/>
              </a:tblGrid>
              <a:tr h="711487">
                <a:tc>
                  <a:txBody>
                    <a:bodyPr/>
                    <a:lstStyle/>
                    <a:p>
                      <a:pPr algn="ctr"/>
                      <a:r>
                        <a:rPr lang="it-IT" sz="3200" dirty="0" smtClean="0"/>
                        <a:t>RES COGITANS</a:t>
                      </a:r>
                      <a:endParaRPr lang="it-IT" sz="3200" dirty="0"/>
                    </a:p>
                  </a:txBody>
                  <a:tcPr>
                    <a:lnR w="12700" cap="flat" cmpd="sng" algn="ctr">
                      <a:solidFill>
                        <a:schemeClr val="tx1"/>
                      </a:solidFill>
                      <a:prstDash val="solid"/>
                      <a:round/>
                      <a:headEnd type="none" w="med" len="med"/>
                      <a:tailEnd type="none" w="med" len="med"/>
                    </a:lnR>
                  </a:tcPr>
                </a:tc>
                <a:tc>
                  <a:txBody>
                    <a:bodyPr/>
                    <a:lstStyle/>
                    <a:p>
                      <a:pPr algn="ctr"/>
                      <a:r>
                        <a:rPr lang="it-IT" sz="3200" dirty="0" smtClean="0"/>
                        <a:t>RES EXTENSA</a:t>
                      </a:r>
                      <a:endParaRPr lang="it-IT" sz="3200" dirty="0"/>
                    </a:p>
                  </a:txBody>
                  <a:tcPr>
                    <a:lnL w="12700" cap="flat" cmpd="sng" algn="ctr">
                      <a:solidFill>
                        <a:schemeClr val="tx1"/>
                      </a:solidFill>
                      <a:prstDash val="solid"/>
                      <a:round/>
                      <a:headEnd type="none" w="med" len="med"/>
                      <a:tailEnd type="none" w="med" len="med"/>
                    </a:lnL>
                  </a:tcPr>
                </a:tc>
              </a:tr>
              <a:tr h="523449">
                <a:tc>
                  <a:txBody>
                    <a:bodyPr/>
                    <a:lstStyle/>
                    <a:p>
                      <a:pPr>
                        <a:buFont typeface="Arial" pitchFamily="34" charset="0"/>
                        <a:buChar char="•"/>
                      </a:pPr>
                      <a:r>
                        <a:rPr lang="it-IT" sz="2400" dirty="0" smtClean="0"/>
                        <a:t> </a:t>
                      </a:r>
                      <a:r>
                        <a:rPr lang="it-IT" sz="2400" dirty="0" err="1" smtClean="0"/>
                        <a:t>Inestesa</a:t>
                      </a:r>
                      <a:endParaRPr lang="it-IT" sz="2400" dirty="0" smtClean="0"/>
                    </a:p>
                    <a:p>
                      <a:pPr>
                        <a:buFont typeface="Arial" pitchFamily="34" charset="0"/>
                        <a:buChar char="•"/>
                      </a:pPr>
                      <a:r>
                        <a:rPr lang="it-IT" sz="2400" dirty="0" smtClean="0"/>
                        <a:t> Consapevole</a:t>
                      </a:r>
                    </a:p>
                    <a:p>
                      <a:pPr>
                        <a:buFont typeface="Arial" pitchFamily="34" charset="0"/>
                        <a:buChar char="•"/>
                      </a:pPr>
                      <a:r>
                        <a:rPr lang="it-IT" sz="2400" dirty="0" smtClean="0"/>
                        <a:t> Libera</a:t>
                      </a:r>
                    </a:p>
                    <a:p>
                      <a:endParaRPr lang="it-IT" sz="2400" dirty="0" smtClean="0"/>
                    </a:p>
                    <a:p>
                      <a:r>
                        <a:rPr lang="it-IT" sz="2400" dirty="0" smtClean="0"/>
                        <a:t>E’ la sostanza del pensiero, posseduta unicamente dall’uomo</a:t>
                      </a:r>
                      <a:endParaRPr lang="it-IT" sz="2400" dirty="0"/>
                    </a:p>
                  </a:txBody>
                  <a:tcPr>
                    <a:lnR w="12700" cap="flat" cmpd="sng" algn="ctr">
                      <a:solidFill>
                        <a:schemeClr val="tx1"/>
                      </a:solidFill>
                      <a:prstDash val="solid"/>
                      <a:round/>
                      <a:headEnd type="none" w="med" len="med"/>
                      <a:tailEnd type="none" w="med" len="med"/>
                    </a:lnR>
                  </a:tcPr>
                </a:tc>
                <a:tc>
                  <a:txBody>
                    <a:bodyPr/>
                    <a:lstStyle/>
                    <a:p>
                      <a:pPr>
                        <a:buFont typeface="Arial" pitchFamily="34" charset="0"/>
                        <a:buChar char="•"/>
                      </a:pPr>
                      <a:r>
                        <a:rPr lang="it-IT" sz="2400" dirty="0" smtClean="0"/>
                        <a:t> Estesa, spaziale</a:t>
                      </a:r>
                    </a:p>
                    <a:p>
                      <a:pPr>
                        <a:buFont typeface="Arial" pitchFamily="34" charset="0"/>
                        <a:buChar char="•"/>
                      </a:pPr>
                      <a:r>
                        <a:rPr lang="it-IT" sz="2400" dirty="0" smtClean="0"/>
                        <a:t> Uniforme, continua (il vuoto è inconcepibile)</a:t>
                      </a:r>
                    </a:p>
                    <a:p>
                      <a:pPr>
                        <a:buFont typeface="Arial" pitchFamily="34" charset="0"/>
                        <a:buChar char="•"/>
                      </a:pPr>
                      <a:r>
                        <a:rPr lang="it-IT" sz="2400" dirty="0" smtClean="0"/>
                        <a:t> Infinitamente divisibile</a:t>
                      </a:r>
                    </a:p>
                    <a:p>
                      <a:pPr>
                        <a:buFont typeface="Arial" pitchFamily="34" charset="0"/>
                        <a:buChar char="•"/>
                      </a:pPr>
                      <a:r>
                        <a:rPr lang="it-IT" sz="2400" dirty="0" smtClean="0"/>
                        <a:t> Le sue qualità sono quelle misurabili</a:t>
                      </a:r>
                      <a:r>
                        <a:rPr lang="it-IT" sz="2400" baseline="0" dirty="0" smtClean="0"/>
                        <a:t> (</a:t>
                      </a:r>
                      <a:r>
                        <a:rPr lang="it-IT" sz="2400" dirty="0" smtClean="0"/>
                        <a:t>la grandezza, la figura, il movimento, la durata, il numero)</a:t>
                      </a:r>
                    </a:p>
                    <a:p>
                      <a:pPr>
                        <a:buFont typeface="Arial" pitchFamily="34" charset="0"/>
                        <a:buChar char="•"/>
                      </a:pPr>
                      <a:r>
                        <a:rPr lang="it-IT" sz="2400" dirty="0" smtClean="0"/>
                        <a:t> Inconsapevole e inerte;</a:t>
                      </a:r>
                      <a:r>
                        <a:rPr lang="it-IT" sz="2400" baseline="0" dirty="0" smtClean="0"/>
                        <a:t> meccanicamente determinata</a:t>
                      </a:r>
                      <a:endParaRPr lang="it-IT" sz="2400" dirty="0" smtClean="0"/>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87624" y="1916832"/>
            <a:ext cx="6912768"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it-IT" sz="2400" b="1" dirty="0"/>
          </a:p>
          <a:p>
            <a:pPr algn="just"/>
            <a:r>
              <a:rPr lang="it-IT" sz="3200" b="1" dirty="0" smtClean="0">
                <a:solidFill>
                  <a:srgbClr val="FF0000"/>
                </a:solidFill>
              </a:rPr>
              <a:t>INFLUENZA </a:t>
            </a:r>
            <a:r>
              <a:rPr lang="it-IT" sz="3200" b="1" dirty="0" err="1" smtClean="0">
                <a:solidFill>
                  <a:srgbClr val="FF0000"/>
                </a:solidFill>
              </a:rPr>
              <a:t>DI</a:t>
            </a:r>
            <a:r>
              <a:rPr lang="it-IT" sz="3200" b="1" dirty="0" smtClean="0">
                <a:solidFill>
                  <a:srgbClr val="FF0000"/>
                </a:solidFill>
              </a:rPr>
              <a:t> CARTESIO</a:t>
            </a:r>
          </a:p>
          <a:p>
            <a:pPr algn="just"/>
            <a:endParaRPr lang="it-IT" sz="2400" b="1" dirty="0" smtClean="0"/>
          </a:p>
          <a:p>
            <a:pPr algn="just"/>
            <a:endParaRPr lang="it-IT" sz="2400" b="1" dirty="0"/>
          </a:p>
          <a:p>
            <a:pPr algn="just"/>
            <a:endParaRPr lang="it-IT" sz="2400" b="1" dirty="0"/>
          </a:p>
          <a:p>
            <a:pPr algn="r"/>
            <a:r>
              <a:rPr lang="it-IT" sz="2800" b="1" dirty="0" smtClean="0"/>
              <a:t>PROBLEMA DELLA SEPARAZIONE MENTE/CORPO</a:t>
            </a:r>
          </a:p>
          <a:p>
            <a:pPr algn="r"/>
            <a:endParaRPr lang="it-IT" sz="2400" b="1" dirty="0"/>
          </a:p>
        </p:txBody>
      </p:sp>
      <p:pic>
        <p:nvPicPr>
          <p:cNvPr id="5122" name="Picture 2" descr="Visualizza immagine di origine"/>
          <p:cNvPicPr>
            <a:picLocks noChangeAspect="1" noChangeArrowheads="1"/>
          </p:cNvPicPr>
          <p:nvPr/>
        </p:nvPicPr>
        <p:blipFill>
          <a:blip r:embed="rId2" cstate="print"/>
          <a:srcRect/>
          <a:stretch>
            <a:fillRect/>
          </a:stretch>
        </p:blipFill>
        <p:spPr bwMode="auto">
          <a:xfrm>
            <a:off x="285720" y="3143248"/>
            <a:ext cx="2486025" cy="34099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Visualizza immagine di origine"/>
          <p:cNvPicPr>
            <a:picLocks noChangeAspect="1" noChangeArrowheads="1"/>
          </p:cNvPicPr>
          <p:nvPr/>
        </p:nvPicPr>
        <p:blipFill>
          <a:blip r:embed="rId2" cstate="print"/>
          <a:srcRect/>
          <a:stretch>
            <a:fillRect/>
          </a:stretch>
        </p:blipFill>
        <p:spPr bwMode="auto">
          <a:xfrm>
            <a:off x="3781425" y="0"/>
            <a:ext cx="5362575" cy="5810251"/>
          </a:xfrm>
          <a:prstGeom prst="rect">
            <a:avLst/>
          </a:prstGeom>
          <a:noFill/>
        </p:spPr>
      </p:pic>
      <p:sp>
        <p:nvSpPr>
          <p:cNvPr id="2" name="Rettangolo 1"/>
          <p:cNvSpPr/>
          <p:nvPr/>
        </p:nvSpPr>
        <p:spPr>
          <a:xfrm>
            <a:off x="500034" y="2428868"/>
            <a:ext cx="4572000" cy="403187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it-IT" sz="3200" b="1" dirty="0" smtClean="0">
                <a:solidFill>
                  <a:srgbClr val="FF0000"/>
                </a:solidFill>
              </a:rPr>
              <a:t>MECCANICISMO</a:t>
            </a:r>
          </a:p>
          <a:p>
            <a:endParaRPr lang="it-IT" sz="3200" dirty="0" smtClean="0"/>
          </a:p>
          <a:p>
            <a:pPr algn="ctr"/>
            <a:r>
              <a:rPr lang="it-IT" sz="3200" dirty="0" smtClean="0"/>
              <a:t>TEORIA CHE CONSIDERA LA NATURA COME UNA GRANDE </a:t>
            </a:r>
            <a:r>
              <a:rPr lang="it-IT" sz="3200" b="1" dirty="0" smtClean="0"/>
              <a:t>MACCHINA</a:t>
            </a:r>
            <a:r>
              <a:rPr lang="it-IT" sz="3200" dirty="0" smtClean="0"/>
              <a:t>, UN CONGEGNO ORGANIZZATO SECONDO PRECISE LEGGI</a:t>
            </a:r>
            <a:endParaRPr lang="it-IT"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51920" y="764704"/>
            <a:ext cx="4572000" cy="4832092"/>
          </a:xfrm>
          <a:prstGeom prst="rect">
            <a:avLst/>
          </a:prstGeom>
        </p:spPr>
        <p:txBody>
          <a:bodyPr>
            <a:spAutoFit/>
          </a:bodyPr>
          <a:lstStyle/>
          <a:p>
            <a:pPr algn="just"/>
            <a:r>
              <a:rPr lang="it-IT" sz="2800" dirty="0" smtClean="0"/>
              <a:t>“Io supporrò dunque che vi sia non già un vero dio ma un certo cattivo genio, non meno astuto e ingannatore che possente, che abbia impiegato tutta la sua industria ad ingannarmi. Io penserò che il cielo, aria, la terra, i colori, le figure, i suoni e tutte le cose esterne che vediamo, non siano che illusioni e inganni”</a:t>
            </a:r>
            <a:endParaRPr lang="it-IT" sz="2800" dirty="0"/>
          </a:p>
        </p:txBody>
      </p:sp>
      <p:pic>
        <p:nvPicPr>
          <p:cNvPr id="1026" name="Picture 2" descr="reproduÃ§Ã£o"/>
          <p:cNvPicPr>
            <a:picLocks noChangeAspect="1" noChangeArrowheads="1"/>
          </p:cNvPicPr>
          <p:nvPr/>
        </p:nvPicPr>
        <p:blipFill>
          <a:blip r:embed="rId2" cstate="print"/>
          <a:srcRect/>
          <a:stretch>
            <a:fillRect/>
          </a:stretch>
        </p:blipFill>
        <p:spPr bwMode="auto">
          <a:xfrm>
            <a:off x="611560" y="1340768"/>
            <a:ext cx="2520281" cy="335491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sualizza immagine di origine"/>
          <p:cNvPicPr>
            <a:picLocks noChangeAspect="1" noChangeArrowheads="1"/>
          </p:cNvPicPr>
          <p:nvPr/>
        </p:nvPicPr>
        <p:blipFill>
          <a:blip r:embed="rId2" cstate="print"/>
          <a:srcRect/>
          <a:stretch>
            <a:fillRect/>
          </a:stretch>
        </p:blipFill>
        <p:spPr bwMode="auto">
          <a:xfrm>
            <a:off x="2500298" y="0"/>
            <a:ext cx="4660897" cy="3586742"/>
          </a:xfrm>
          <a:prstGeom prst="rect">
            <a:avLst/>
          </a:prstGeom>
          <a:noFill/>
        </p:spPr>
      </p:pic>
      <p:sp>
        <p:nvSpPr>
          <p:cNvPr id="2" name="CasellaDiTesto 1"/>
          <p:cNvSpPr txBox="1"/>
          <p:nvPr/>
        </p:nvSpPr>
        <p:spPr>
          <a:xfrm>
            <a:off x="1142976" y="1928802"/>
            <a:ext cx="6929486"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400" b="1" dirty="0" smtClean="0"/>
              <a:t>CORPI COME </a:t>
            </a:r>
            <a:r>
              <a:rPr lang="it-IT" sz="4400" b="1" dirty="0" smtClean="0"/>
              <a:t>MACCHINE</a:t>
            </a:r>
            <a:endParaRPr lang="it-IT" sz="4400" b="1" dirty="0" smtClean="0"/>
          </a:p>
        </p:txBody>
      </p:sp>
      <p:sp>
        <p:nvSpPr>
          <p:cNvPr id="3" name="Rettangolo 2"/>
          <p:cNvSpPr/>
          <p:nvPr/>
        </p:nvSpPr>
        <p:spPr>
          <a:xfrm>
            <a:off x="4357686" y="4786322"/>
            <a:ext cx="4572000" cy="1754326"/>
          </a:xfrm>
          <a:prstGeom prst="rect">
            <a:avLst/>
          </a:prstGeom>
        </p:spPr>
        <p:txBody>
          <a:bodyPr>
            <a:spAutoFit/>
          </a:bodyPr>
          <a:lstStyle/>
          <a:p>
            <a:pPr algn="r"/>
            <a:r>
              <a:rPr lang="it-IT" sz="3600" dirty="0" smtClean="0"/>
              <a:t>Aspetti positivi: lo sviluppo della </a:t>
            </a:r>
            <a:r>
              <a:rPr lang="it-IT" sz="3600" b="1" dirty="0" smtClean="0"/>
              <a:t>MEDICINA</a:t>
            </a:r>
            <a:endParaRPr lang="it-IT" sz="3600" b="1" dirty="0"/>
          </a:p>
        </p:txBody>
      </p:sp>
      <p:sp>
        <p:nvSpPr>
          <p:cNvPr id="5" name="CasellaDiTesto 4"/>
          <p:cNvSpPr txBox="1"/>
          <p:nvPr/>
        </p:nvSpPr>
        <p:spPr>
          <a:xfrm>
            <a:off x="357158" y="3714752"/>
            <a:ext cx="4500594"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600" b="1" dirty="0" smtClean="0"/>
              <a:t>MENTE</a:t>
            </a:r>
            <a:r>
              <a:rPr lang="it-IT" sz="3600" dirty="0" smtClean="0"/>
              <a:t> come “</a:t>
            </a:r>
            <a:r>
              <a:rPr lang="it-IT" sz="3600" b="1" dirty="0" smtClean="0"/>
              <a:t>pilota</a:t>
            </a:r>
            <a:r>
              <a:rPr lang="it-IT" sz="3600" dirty="0" smtClean="0"/>
              <a:t>” del corpo</a:t>
            </a:r>
          </a:p>
          <a:p>
            <a:endParaRPr lang="it-IT" sz="3600" dirty="0" smtClean="0"/>
          </a:p>
          <a:p>
            <a:r>
              <a:rPr lang="it-IT" sz="3600" dirty="0" smtClean="0"/>
              <a:t>Gli </a:t>
            </a:r>
            <a:r>
              <a:rPr lang="it-IT" sz="3600" b="1" dirty="0" smtClean="0"/>
              <a:t>ANIMALI</a:t>
            </a:r>
            <a:r>
              <a:rPr lang="it-IT" sz="3600" dirty="0" smtClean="0"/>
              <a:t> sono semplici </a:t>
            </a:r>
            <a:r>
              <a:rPr lang="it-IT" sz="3600" b="1" dirty="0" smtClean="0"/>
              <a:t>MACCHINE</a:t>
            </a:r>
            <a:endParaRPr lang="it-IT" sz="3600" b="1" dirty="0"/>
          </a:p>
        </p:txBody>
      </p:sp>
      <p:sp>
        <p:nvSpPr>
          <p:cNvPr id="6" name="CasellaDiTesto 5"/>
          <p:cNvSpPr txBox="1"/>
          <p:nvPr/>
        </p:nvSpPr>
        <p:spPr>
          <a:xfrm>
            <a:off x="6215074" y="3357562"/>
            <a:ext cx="2571768" cy="954107"/>
          </a:xfrm>
          <a:prstGeom prst="rect">
            <a:avLst/>
          </a:prstGeom>
          <a:noFill/>
          <a:ln>
            <a:solidFill>
              <a:schemeClr val="tx1"/>
            </a:solidFill>
            <a:prstDash val="dash"/>
          </a:ln>
        </p:spPr>
        <p:txBody>
          <a:bodyPr wrap="square" rtlCol="0">
            <a:spAutoFit/>
          </a:bodyPr>
          <a:lstStyle/>
          <a:p>
            <a:pPr algn="ctr"/>
            <a:r>
              <a:rPr lang="it-IT" sz="2800" dirty="0" smtClean="0"/>
              <a:t>DIFFERENZA CON L’ORIENTE</a:t>
            </a:r>
            <a:endParaRPr lang="it-IT"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0100" y="500042"/>
            <a:ext cx="750099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600" dirty="0" smtClean="0"/>
              <a:t>Come </a:t>
            </a:r>
            <a:r>
              <a:rPr lang="it-IT" sz="3600" b="1" dirty="0" smtClean="0"/>
              <a:t>UNIRE</a:t>
            </a:r>
            <a:r>
              <a:rPr lang="it-IT" sz="3600" dirty="0" smtClean="0"/>
              <a:t> mente e corpo?</a:t>
            </a:r>
            <a:endParaRPr lang="it-IT" sz="3600" dirty="0"/>
          </a:p>
        </p:txBody>
      </p:sp>
      <p:pic>
        <p:nvPicPr>
          <p:cNvPr id="46082" name="Picture 2" descr="Visualizza immagine di origine"/>
          <p:cNvPicPr>
            <a:picLocks noChangeAspect="1" noChangeArrowheads="1"/>
          </p:cNvPicPr>
          <p:nvPr/>
        </p:nvPicPr>
        <p:blipFill>
          <a:blip r:embed="rId2" cstate="print">
            <a:lum contrast="30000"/>
          </a:blip>
          <a:srcRect l="9890" t="7278" r="4395"/>
          <a:stretch>
            <a:fillRect/>
          </a:stretch>
        </p:blipFill>
        <p:spPr bwMode="auto">
          <a:xfrm>
            <a:off x="2143108" y="2786058"/>
            <a:ext cx="5572164" cy="3640235"/>
          </a:xfrm>
          <a:prstGeom prst="rect">
            <a:avLst/>
          </a:prstGeom>
          <a:noFill/>
        </p:spPr>
      </p:pic>
      <p:sp>
        <p:nvSpPr>
          <p:cNvPr id="4" name="CasellaDiTesto 3"/>
          <p:cNvSpPr txBox="1"/>
          <p:nvPr/>
        </p:nvSpPr>
        <p:spPr>
          <a:xfrm>
            <a:off x="4357686" y="1857364"/>
            <a:ext cx="1643074" cy="369332"/>
          </a:xfrm>
          <a:prstGeom prst="rect">
            <a:avLst/>
          </a:prstGeom>
          <a:noFill/>
          <a:ln>
            <a:solidFill>
              <a:schemeClr val="tx1"/>
            </a:solidFill>
            <a:prstDash val="lgDash"/>
          </a:ln>
        </p:spPr>
        <p:txBody>
          <a:bodyPr wrap="square" rtlCol="0">
            <a:spAutoFit/>
          </a:bodyPr>
          <a:lstStyle/>
          <a:p>
            <a:pPr algn="ctr"/>
            <a:r>
              <a:rPr lang="it-IT" dirty="0" smtClean="0"/>
              <a:t>IMMATERIALE</a:t>
            </a:r>
            <a:endParaRPr lang="it-IT" dirty="0"/>
          </a:p>
        </p:txBody>
      </p:sp>
      <p:sp>
        <p:nvSpPr>
          <p:cNvPr id="5" name="CasellaDiTesto 4"/>
          <p:cNvSpPr txBox="1"/>
          <p:nvPr/>
        </p:nvSpPr>
        <p:spPr>
          <a:xfrm>
            <a:off x="6929454" y="1785926"/>
            <a:ext cx="1643074" cy="369332"/>
          </a:xfrm>
          <a:prstGeom prst="rect">
            <a:avLst/>
          </a:prstGeom>
          <a:noFill/>
          <a:ln>
            <a:solidFill>
              <a:schemeClr val="tx1"/>
            </a:solidFill>
            <a:prstDash val="lgDash"/>
          </a:ln>
        </p:spPr>
        <p:txBody>
          <a:bodyPr wrap="square" rtlCol="0">
            <a:spAutoFit/>
          </a:bodyPr>
          <a:lstStyle/>
          <a:p>
            <a:pPr algn="ctr"/>
            <a:r>
              <a:rPr lang="it-IT" dirty="0" smtClean="0"/>
              <a:t>MATERIALE</a:t>
            </a:r>
            <a:endParaRPr lang="it-IT" dirty="0"/>
          </a:p>
        </p:txBody>
      </p:sp>
      <p:cxnSp>
        <p:nvCxnSpPr>
          <p:cNvPr id="7" name="Connettore 1 6"/>
          <p:cNvCxnSpPr>
            <a:endCxn id="4" idx="0"/>
          </p:cNvCxnSpPr>
          <p:nvPr/>
        </p:nvCxnSpPr>
        <p:spPr>
          <a:xfrm rot="5400000">
            <a:off x="4804174" y="1375158"/>
            <a:ext cx="857256" cy="107157"/>
          </a:xfrm>
          <a:prstGeom prst="line">
            <a:avLst/>
          </a:prstGeom>
        </p:spPr>
        <p:style>
          <a:lnRef idx="1">
            <a:schemeClr val="dk1"/>
          </a:lnRef>
          <a:fillRef idx="0">
            <a:schemeClr val="dk1"/>
          </a:fillRef>
          <a:effectRef idx="0">
            <a:schemeClr val="dk1"/>
          </a:effectRef>
          <a:fontRef idx="minor">
            <a:schemeClr val="tx1"/>
          </a:fontRef>
        </p:style>
      </p:cxnSp>
      <p:cxnSp>
        <p:nvCxnSpPr>
          <p:cNvPr id="8" name="Connettore 1 7"/>
          <p:cNvCxnSpPr>
            <a:endCxn id="5" idx="0"/>
          </p:cNvCxnSpPr>
          <p:nvPr/>
        </p:nvCxnSpPr>
        <p:spPr>
          <a:xfrm>
            <a:off x="6607983" y="1071547"/>
            <a:ext cx="1143008" cy="714379"/>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00034" y="357166"/>
            <a:ext cx="7643866" cy="5262979"/>
          </a:xfrm>
          <a:prstGeom prst="rect">
            <a:avLst/>
          </a:prstGeom>
        </p:spPr>
        <p:txBody>
          <a:bodyPr wrap="square">
            <a:spAutoFit/>
          </a:bodyPr>
          <a:lstStyle/>
          <a:p>
            <a:r>
              <a:rPr lang="it-IT" sz="2800" dirty="0" smtClean="0"/>
              <a:t>C</a:t>
            </a:r>
            <a:r>
              <a:rPr lang="it-IT" sz="2800" dirty="0" smtClean="0"/>
              <a:t>ome </a:t>
            </a:r>
            <a:r>
              <a:rPr lang="it-IT" sz="2800" dirty="0" smtClean="0"/>
              <a:t>può un pensiero suscitare reazioni nel corpo</a:t>
            </a:r>
            <a:r>
              <a:rPr lang="it-IT" sz="2800" dirty="0" smtClean="0"/>
              <a:t>? Ad esempio, il volere qualcosa aziona il mio </a:t>
            </a:r>
            <a:r>
              <a:rPr lang="it-IT" sz="2800" dirty="0" err="1" smtClean="0"/>
              <a:t>movimento…</a:t>
            </a:r>
            <a:r>
              <a:rPr lang="it-IT" sz="2800" dirty="0" smtClean="0"/>
              <a:t> Il pensiero dell’interrogazione mi provoca il mal di </a:t>
            </a:r>
            <a:r>
              <a:rPr lang="it-IT" sz="2800" dirty="0" err="1" smtClean="0"/>
              <a:t>pancia…</a:t>
            </a:r>
            <a:r>
              <a:rPr lang="it-IT" sz="2800" dirty="0" smtClean="0"/>
              <a:t> </a:t>
            </a:r>
          </a:p>
          <a:p>
            <a:endParaRPr lang="it-IT" sz="2800" dirty="0" smtClean="0"/>
          </a:p>
          <a:p>
            <a:r>
              <a:rPr lang="it-IT" sz="2800" dirty="0" smtClean="0"/>
              <a:t>Come </a:t>
            </a:r>
            <a:r>
              <a:rPr lang="it-IT" sz="2800" dirty="0" smtClean="0"/>
              <a:t>può un danno </a:t>
            </a:r>
            <a:r>
              <a:rPr lang="it-IT" sz="2800" dirty="0" smtClean="0"/>
              <a:t>fisico, una malattia, una sostanza stupefacente, </a:t>
            </a:r>
            <a:r>
              <a:rPr lang="it-IT" sz="2800" dirty="0" smtClean="0"/>
              <a:t>modificare i miei processi mentali? </a:t>
            </a:r>
            <a:endParaRPr lang="it-IT" sz="2800" dirty="0" smtClean="0"/>
          </a:p>
          <a:p>
            <a:endParaRPr lang="it-IT" sz="2800" dirty="0" smtClean="0"/>
          </a:p>
          <a:p>
            <a:r>
              <a:rPr lang="it-IT" sz="2800" dirty="0" smtClean="0"/>
              <a:t>Che </a:t>
            </a:r>
            <a:r>
              <a:rPr lang="it-IT" sz="2800" dirty="0" smtClean="0"/>
              <a:t>ruolo gioca il cervello in tutto ciò? Posso ridurre, ad esempio, il pensiero alla sola elettrochimica </a:t>
            </a:r>
            <a:r>
              <a:rPr lang="it-IT" sz="2800" dirty="0" smtClean="0"/>
              <a:t>cerebrale, a processi solo fisici?</a:t>
            </a:r>
            <a:endParaRPr lang="it-IT"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714356"/>
            <a:ext cx="535785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3600" dirty="0" smtClean="0"/>
              <a:t>“</a:t>
            </a:r>
            <a:r>
              <a:rPr lang="it-IT" sz="3600" b="1" dirty="0" smtClean="0"/>
              <a:t>L’ERRORE </a:t>
            </a:r>
            <a:r>
              <a:rPr lang="it-IT" sz="3600" b="1" dirty="0" err="1" smtClean="0"/>
              <a:t>DI</a:t>
            </a:r>
            <a:r>
              <a:rPr lang="it-IT" sz="3600" b="1" dirty="0" smtClean="0"/>
              <a:t> CARTESIO</a:t>
            </a:r>
            <a:r>
              <a:rPr lang="it-IT" sz="3600" dirty="0" smtClean="0"/>
              <a:t>”</a:t>
            </a:r>
            <a:endParaRPr lang="it-IT" sz="3600" dirty="0"/>
          </a:p>
        </p:txBody>
      </p:sp>
      <p:sp>
        <p:nvSpPr>
          <p:cNvPr id="3" name="CasellaDiTesto 2"/>
          <p:cNvSpPr txBox="1"/>
          <p:nvPr/>
        </p:nvSpPr>
        <p:spPr>
          <a:xfrm>
            <a:off x="3286116" y="1928802"/>
            <a:ext cx="5286412" cy="1754326"/>
          </a:xfrm>
          <a:prstGeom prst="rect">
            <a:avLst/>
          </a:prstGeom>
          <a:noFill/>
        </p:spPr>
        <p:txBody>
          <a:bodyPr wrap="square" rtlCol="0">
            <a:spAutoFit/>
          </a:bodyPr>
          <a:lstStyle/>
          <a:p>
            <a:pPr algn="r"/>
            <a:r>
              <a:rPr lang="it-IT" sz="3600" dirty="0" smtClean="0"/>
              <a:t>Mente e corpo sono separati? Sono due sostanze?</a:t>
            </a:r>
            <a:endParaRPr lang="it-IT" sz="3600" dirty="0"/>
          </a:p>
        </p:txBody>
      </p:sp>
      <p:sp>
        <p:nvSpPr>
          <p:cNvPr id="4" name="CasellaDiTesto 3"/>
          <p:cNvSpPr txBox="1"/>
          <p:nvPr/>
        </p:nvSpPr>
        <p:spPr>
          <a:xfrm>
            <a:off x="857224" y="4071942"/>
            <a:ext cx="5429288" cy="1200329"/>
          </a:xfrm>
          <a:prstGeom prst="rect">
            <a:avLst/>
          </a:prstGeom>
          <a:noFill/>
        </p:spPr>
        <p:txBody>
          <a:bodyPr wrap="square" rtlCol="0">
            <a:spAutoFit/>
          </a:bodyPr>
          <a:lstStyle/>
          <a:p>
            <a:r>
              <a:rPr lang="it-IT" sz="3600" dirty="0" smtClean="0"/>
              <a:t>Noi siamo </a:t>
            </a:r>
            <a:r>
              <a:rPr lang="it-IT" sz="3600" dirty="0" err="1" smtClean="0"/>
              <a:t>res</a:t>
            </a:r>
            <a:r>
              <a:rPr lang="it-IT" sz="3600" dirty="0" smtClean="0"/>
              <a:t> </a:t>
            </a:r>
            <a:r>
              <a:rPr lang="it-IT" sz="3600" dirty="0" err="1" smtClean="0"/>
              <a:t>cogitans</a:t>
            </a:r>
            <a:r>
              <a:rPr lang="it-IT" sz="3600" dirty="0" smtClean="0"/>
              <a:t>, pensiero?</a:t>
            </a:r>
            <a:endParaRPr lang="it-IT"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8136904" cy="5909310"/>
          </a:xfrm>
          <a:prstGeom prst="rect">
            <a:avLst/>
          </a:prstGeom>
        </p:spPr>
        <p:txBody>
          <a:bodyPr wrap="square">
            <a:spAutoFit/>
          </a:bodyPr>
          <a:lstStyle/>
          <a:p>
            <a:pPr algn="just"/>
            <a:r>
              <a:rPr lang="it-IT" dirty="0" smtClean="0"/>
              <a:t>“Ed in verità si può benissimo paragonare i nervi della macchina che vi descrivo ai tubi delle macchine di queste fontane; i suoi muscoli e i suoi tendini agli altri diversi congegni e molle che servono a muoverle; i suoi spiriti animali all’acqua che le muove, di cui il cuore è la fonte e le concavità del cervello sono i castelli. Inoltre, la respirazione e altre siffatte azioni che sono per essa naturali e ordinarie e che dipendono dal corso degli spiriti, sono come i movimenti di un orologio o di un mulino che il corso ordinario dell’acqua può rendere continui. Gli oggetti esterni, che con la loro sola presenza agiscono contro gli organi dei suoi sensi, e che con questo mezzo la determinano a muoversi in parecchie maniere diverse, secondo la disposizione delle parti del suo cervello, sono come degli estranei che, entrando in alcune delle grotte di queste fontane, causano essi stessi, senza pensarvi, i movimenti che vi si fanno in loro presenza. Infatti, non possono entrarvi che camminando su certe piastrelle disposte in modo tale che se, per esempio, si avvicinano ad una Diana che si bagna, la faranno nascondere entro delle canne, e se procedono oltre per inseguirla, faranno venire verso di essi un Nettuno che li minaccerà con il suo tridente; o, se vanno da qualche altro lato, faranno uscire un mostro marino che vomiterà loro dell’acqua in faccia; o cose simili, secondo il capriccio degli ingegneri che le hanno fatte. E infine, quando l’anima ragionevole sarà in questa macchina, avrà la sua sede principale nel cervello e sarà lì come il fontaniere che deve essere nei castelli ove vanno a rendersi tutti i tubi di queste macchine, quando vuole provocare o impedire o cambiare in qualche maniera i loro movimenti”.</a:t>
            </a:r>
            <a:endParaRPr lang="it-IT" dirty="0"/>
          </a:p>
        </p:txBody>
      </p:sp>
      <p:sp>
        <p:nvSpPr>
          <p:cNvPr id="3" name="Rettangolo 2"/>
          <p:cNvSpPr/>
          <p:nvPr/>
        </p:nvSpPr>
        <p:spPr>
          <a:xfrm rot="20471522">
            <a:off x="7301034" y="5678739"/>
            <a:ext cx="1740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TEXT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14414" y="3714752"/>
            <a:ext cx="6643734" cy="15001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pic>
        <p:nvPicPr>
          <p:cNvPr id="16386" name="Picture 2" descr="Visualizza immagine di origine"/>
          <p:cNvPicPr>
            <a:picLocks noChangeAspect="1" noChangeArrowheads="1"/>
          </p:cNvPicPr>
          <p:nvPr/>
        </p:nvPicPr>
        <p:blipFill>
          <a:blip r:embed="rId2" cstate="print"/>
          <a:srcRect/>
          <a:stretch>
            <a:fillRect/>
          </a:stretch>
        </p:blipFill>
        <p:spPr bwMode="auto">
          <a:xfrm>
            <a:off x="6858008" y="1"/>
            <a:ext cx="2285992" cy="2285992"/>
          </a:xfrm>
          <a:prstGeom prst="rect">
            <a:avLst/>
          </a:prstGeom>
          <a:noFill/>
        </p:spPr>
      </p:pic>
      <p:sp>
        <p:nvSpPr>
          <p:cNvPr id="2" name="CasellaDiTesto 1"/>
          <p:cNvSpPr txBox="1"/>
          <p:nvPr/>
        </p:nvSpPr>
        <p:spPr>
          <a:xfrm>
            <a:off x="683568" y="404664"/>
            <a:ext cx="7848872" cy="4893647"/>
          </a:xfrm>
          <a:prstGeom prst="rect">
            <a:avLst/>
          </a:prstGeom>
          <a:noFill/>
        </p:spPr>
        <p:txBody>
          <a:bodyPr wrap="square" rtlCol="0">
            <a:spAutoFit/>
          </a:bodyPr>
          <a:lstStyle/>
          <a:p>
            <a:pPr algn="ctr"/>
            <a:r>
              <a:rPr lang="it-IT" sz="3200" i="1" dirty="0" smtClean="0"/>
              <a:t>Il genio maligno </a:t>
            </a:r>
          </a:p>
          <a:p>
            <a:pPr algn="ctr"/>
            <a:r>
              <a:rPr lang="it-IT" sz="3200" i="1" dirty="0" smtClean="0"/>
              <a:t>HA CANCELLATO OGNI </a:t>
            </a:r>
            <a:r>
              <a:rPr lang="it-IT" sz="3200" i="1" dirty="0" err="1" smtClean="0"/>
              <a:t>CERTEZZA…</a:t>
            </a:r>
            <a:endParaRPr lang="it-IT" sz="3200" i="1" dirty="0" smtClean="0"/>
          </a:p>
          <a:p>
            <a:pPr algn="ctr"/>
            <a:endParaRPr lang="it-IT" sz="3200" i="1" dirty="0"/>
          </a:p>
          <a:p>
            <a:pPr algn="ctr"/>
            <a:r>
              <a:rPr lang="it-IT" sz="3200" b="1" i="1" dirty="0" err="1" smtClean="0"/>
              <a:t>MI</a:t>
            </a:r>
            <a:r>
              <a:rPr lang="it-IT" sz="3200" b="1" i="1" dirty="0" smtClean="0"/>
              <a:t> INGANNA </a:t>
            </a:r>
            <a:r>
              <a:rPr lang="it-IT" sz="3200" i="1" dirty="0" smtClean="0"/>
              <a:t>SEMPRE E COMUNQUE: </a:t>
            </a:r>
          </a:p>
          <a:p>
            <a:pPr algn="ctr"/>
            <a:r>
              <a:rPr lang="it-IT" sz="3200" i="1" dirty="0" smtClean="0"/>
              <a:t>mette nella mia testa </a:t>
            </a:r>
            <a:r>
              <a:rPr lang="it-IT" sz="3200" b="1" i="1" dirty="0" smtClean="0"/>
              <a:t>idee</a:t>
            </a:r>
            <a:r>
              <a:rPr lang="it-IT" sz="3200" i="1" dirty="0" smtClean="0"/>
              <a:t> che non corrispondono ad alcuna realtà</a:t>
            </a:r>
          </a:p>
          <a:p>
            <a:pPr algn="ctr"/>
            <a:endParaRPr lang="it-IT" sz="3200" i="1" dirty="0"/>
          </a:p>
          <a:p>
            <a:pPr algn="ctr"/>
            <a:r>
              <a:rPr lang="it-IT" sz="3200" i="1" dirty="0" smtClean="0"/>
              <a:t>Ma se </a:t>
            </a:r>
            <a:r>
              <a:rPr lang="it-IT" sz="3200" b="1" i="1" dirty="0" err="1" smtClean="0">
                <a:solidFill>
                  <a:srgbClr val="FF0000"/>
                </a:solidFill>
              </a:rPr>
              <a:t>MI</a:t>
            </a:r>
            <a:r>
              <a:rPr lang="it-IT" sz="3200" i="1" dirty="0" smtClean="0"/>
              <a:t> inganna </a:t>
            </a:r>
          </a:p>
          <a:p>
            <a:pPr algn="ctr"/>
            <a:r>
              <a:rPr lang="it-IT" sz="3200" i="1" dirty="0" smtClean="0"/>
              <a:t>almeno </a:t>
            </a:r>
            <a:r>
              <a:rPr lang="it-IT" sz="3200" b="1" i="1" dirty="0" smtClean="0"/>
              <a:t>una certezza </a:t>
            </a:r>
            <a:r>
              <a:rPr lang="it-IT" sz="3200" i="1" dirty="0" smtClean="0"/>
              <a:t>ce l’ho</a:t>
            </a:r>
          </a:p>
          <a:p>
            <a:pPr algn="ctr"/>
            <a:endParaRPr lang="it-IT"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4214818"/>
            <a:ext cx="7848872" cy="2123658"/>
          </a:xfrm>
          <a:prstGeom prst="rect">
            <a:avLst/>
          </a:prstGeom>
          <a:noFill/>
        </p:spPr>
        <p:txBody>
          <a:bodyPr wrap="square" rtlCol="0">
            <a:spAutoFit/>
          </a:bodyPr>
          <a:lstStyle/>
          <a:p>
            <a:pPr algn="ctr"/>
            <a:endParaRPr lang="it-IT" sz="2400" i="1" dirty="0"/>
          </a:p>
          <a:p>
            <a:pPr algn="just"/>
            <a:endParaRPr lang="it-IT" sz="2400" b="1" i="1" dirty="0" smtClean="0"/>
          </a:p>
          <a:p>
            <a:pPr algn="just"/>
            <a:r>
              <a:rPr lang="it-IT" sz="2400" b="1" i="1" dirty="0" smtClean="0"/>
              <a:t>Nel momento in cui PENSO, devo esistere come cosa che pensa: </a:t>
            </a:r>
            <a:r>
              <a:rPr lang="it-IT" sz="3600" b="1" i="1" dirty="0" smtClean="0">
                <a:solidFill>
                  <a:srgbClr val="FF0000"/>
                </a:solidFill>
              </a:rPr>
              <a:t>COGITO ERGO SUM</a:t>
            </a:r>
            <a:endParaRPr lang="it-IT" sz="3600" dirty="0" smtClean="0">
              <a:solidFill>
                <a:srgbClr val="FF0000"/>
              </a:solidFill>
            </a:endParaRPr>
          </a:p>
          <a:p>
            <a:pPr algn="ctr"/>
            <a:endParaRPr lang="it-IT" sz="2400" i="1" dirty="0"/>
          </a:p>
        </p:txBody>
      </p:sp>
      <p:sp>
        <p:nvSpPr>
          <p:cNvPr id="3" name="Rettangolo 2"/>
          <p:cNvSpPr/>
          <p:nvPr/>
        </p:nvSpPr>
        <p:spPr>
          <a:xfrm>
            <a:off x="5143504" y="1928802"/>
            <a:ext cx="3651384"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it-IT" sz="3200" dirty="0" smtClean="0">
                <a:sym typeface="Wingdings" pitchFamily="2" charset="2"/>
              </a:rPr>
              <a:t>EVIDENZA INTUITIVA</a:t>
            </a:r>
            <a:endParaRPr lang="it-IT" sz="3200" dirty="0"/>
          </a:p>
        </p:txBody>
      </p:sp>
      <p:sp>
        <p:nvSpPr>
          <p:cNvPr id="4" name="Rettangolo 3"/>
          <p:cNvSpPr/>
          <p:nvPr/>
        </p:nvSpPr>
        <p:spPr>
          <a:xfrm>
            <a:off x="357158" y="714356"/>
            <a:ext cx="4572000" cy="3416320"/>
          </a:xfrm>
          <a:prstGeom prst="rect">
            <a:avLst/>
          </a:prstGeom>
        </p:spPr>
        <p:txBody>
          <a:bodyPr>
            <a:spAutoFit/>
          </a:bodyPr>
          <a:lstStyle/>
          <a:p>
            <a:pPr algn="ctr"/>
            <a:r>
              <a:rPr lang="it-IT" sz="3600" i="1" dirty="0" smtClean="0"/>
              <a:t>Nel momento in cui </a:t>
            </a:r>
            <a:r>
              <a:rPr lang="it-IT" sz="3600" b="1" i="1" dirty="0" err="1" smtClean="0"/>
              <a:t>MI</a:t>
            </a:r>
            <a:r>
              <a:rPr lang="it-IT" sz="3600" i="1" dirty="0" smtClean="0"/>
              <a:t> inganna, </a:t>
            </a:r>
          </a:p>
          <a:p>
            <a:pPr algn="ctr"/>
            <a:r>
              <a:rPr lang="it-IT" sz="3600" b="1" i="1" dirty="0" smtClean="0">
                <a:solidFill>
                  <a:srgbClr val="FF0000"/>
                </a:solidFill>
              </a:rPr>
              <a:t>IO</a:t>
            </a:r>
            <a:r>
              <a:rPr lang="it-IT" sz="3600" i="1" dirty="0" smtClean="0"/>
              <a:t> </a:t>
            </a:r>
          </a:p>
          <a:p>
            <a:pPr algn="ctr"/>
            <a:r>
              <a:rPr lang="it-IT" sz="3600" i="1" dirty="0" smtClean="0"/>
              <a:t>(come MENTE che viene ingannata) </a:t>
            </a:r>
          </a:p>
          <a:p>
            <a:pPr algn="ctr"/>
            <a:r>
              <a:rPr lang="it-IT" sz="3600" b="1" i="1" dirty="0" smtClean="0">
                <a:solidFill>
                  <a:srgbClr val="FF0000"/>
                </a:solidFill>
              </a:rPr>
              <a:t>ESISTO</a:t>
            </a:r>
          </a:p>
        </p:txBody>
      </p:sp>
      <p:pic>
        <p:nvPicPr>
          <p:cNvPr id="32770" name="Picture 2" descr="Visualizza immagine di origine"/>
          <p:cNvPicPr>
            <a:picLocks noChangeAspect="1" noChangeArrowheads="1"/>
          </p:cNvPicPr>
          <p:nvPr/>
        </p:nvPicPr>
        <p:blipFill>
          <a:blip r:embed="rId2" cstate="print"/>
          <a:srcRect l="26250" t="15476" r="26249" b="16666"/>
          <a:stretch>
            <a:fillRect/>
          </a:stretch>
        </p:blipFill>
        <p:spPr bwMode="auto">
          <a:xfrm>
            <a:off x="5500694" y="2643182"/>
            <a:ext cx="2857520" cy="21431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29124" y="1500174"/>
            <a:ext cx="4572000" cy="3539430"/>
          </a:xfrm>
          <a:prstGeom prst="rect">
            <a:avLst/>
          </a:prstGeom>
        </p:spPr>
        <p:txBody>
          <a:bodyPr>
            <a:spAutoFit/>
          </a:bodyPr>
          <a:lstStyle/>
          <a:p>
            <a:pPr algn="just"/>
            <a:r>
              <a:rPr lang="it-IT" sz="2800" dirty="0" smtClean="0"/>
              <a:t>Non esisto però ancora come </a:t>
            </a:r>
            <a:r>
              <a:rPr lang="it-IT" sz="2800" b="1" dirty="0" smtClean="0"/>
              <a:t>corpo</a:t>
            </a:r>
            <a:r>
              <a:rPr lang="it-IT" sz="2800" dirty="0" smtClean="0"/>
              <a:t>: sono </a:t>
            </a:r>
            <a:r>
              <a:rPr lang="it-IT" sz="2800" b="1" dirty="0" smtClean="0"/>
              <a:t>una mente e basta</a:t>
            </a:r>
            <a:r>
              <a:rPr lang="it-IT" sz="2800" dirty="0" smtClean="0"/>
              <a:t>, qualcosa che </a:t>
            </a:r>
            <a:r>
              <a:rPr lang="it-IT" sz="2800" b="1" dirty="0" smtClean="0"/>
              <a:t>PENSA</a:t>
            </a:r>
            <a:r>
              <a:rPr lang="it-IT" sz="2800" dirty="0" smtClean="0"/>
              <a:t>. </a:t>
            </a:r>
          </a:p>
          <a:p>
            <a:pPr algn="just"/>
            <a:endParaRPr lang="it-IT" sz="2800" dirty="0" smtClean="0"/>
          </a:p>
          <a:p>
            <a:pPr algn="just"/>
            <a:r>
              <a:rPr lang="it-IT" sz="2800" b="1" dirty="0" smtClean="0"/>
              <a:t>L’OGGETTO</a:t>
            </a:r>
            <a:r>
              <a:rPr lang="it-IT" sz="2800" dirty="0" smtClean="0"/>
              <a:t> del mio pensiero può anche non essere reale, un </a:t>
            </a:r>
            <a:r>
              <a:rPr lang="it-IT" sz="2800" b="1" dirty="0" smtClean="0"/>
              <a:t>INGANNO</a:t>
            </a:r>
            <a:r>
              <a:rPr lang="it-IT" sz="2800" dirty="0" smtClean="0"/>
              <a:t> del genio </a:t>
            </a:r>
            <a:r>
              <a:rPr lang="it-IT" sz="2800" dirty="0" err="1" smtClean="0"/>
              <a:t>maligno…</a:t>
            </a:r>
            <a:endParaRPr lang="it-IT" sz="2800" dirty="0"/>
          </a:p>
        </p:txBody>
      </p:sp>
      <p:pic>
        <p:nvPicPr>
          <p:cNvPr id="33794" name="Picture 2" descr="Visualizza immagine di origine"/>
          <p:cNvPicPr>
            <a:picLocks noChangeAspect="1" noChangeArrowheads="1"/>
          </p:cNvPicPr>
          <p:nvPr/>
        </p:nvPicPr>
        <p:blipFill>
          <a:blip r:embed="rId2" cstate="print"/>
          <a:srcRect/>
          <a:stretch>
            <a:fillRect/>
          </a:stretch>
        </p:blipFill>
        <p:spPr bwMode="auto">
          <a:xfrm>
            <a:off x="0" y="1142984"/>
            <a:ext cx="4143364" cy="41433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836712"/>
            <a:ext cx="8280920" cy="5262979"/>
          </a:xfrm>
          <a:prstGeom prst="rect">
            <a:avLst/>
          </a:prstGeom>
        </p:spPr>
        <p:txBody>
          <a:bodyPr wrap="square">
            <a:spAutoFit/>
          </a:bodyPr>
          <a:lstStyle/>
          <a:p>
            <a:pPr algn="just"/>
            <a:r>
              <a:rPr lang="it-IT" sz="2400" dirty="0" smtClean="0"/>
              <a:t>“La meditazione che feci ieri m’ha riempito lo spirito di tanti dubbi, che, oramai, non è più in mio potere dimenticarli. E tuttavia non vedo in qual maniera potrò risolverli; come se tutt’a un tratto fossi caduto in un’acqua profondissima, sono talmente sorpreso, che non posso né poggiare i piedi sul fondo, né nuotare per sostenermi alla superficie. Nondimeno io mi sforzerò, e seguirò da capo la stessa via in cui ero entrato ieri, </a:t>
            </a:r>
            <a:r>
              <a:rPr lang="it-IT" sz="2400" b="1" dirty="0" smtClean="0"/>
              <a:t>allontanandomi da tutto quello in cui potrò immaginare il minimo dubbio</a:t>
            </a:r>
            <a:r>
              <a:rPr lang="it-IT" sz="2400" dirty="0" smtClean="0"/>
              <a:t>, proprio come farei se lo riconoscessi assolutamente falso; e continuerò sempre per questo cammino, </a:t>
            </a:r>
            <a:r>
              <a:rPr lang="it-IT" sz="2400" b="1" dirty="0" smtClean="0"/>
              <a:t>fino a che non abbia incontrato qualche cosa di certo</a:t>
            </a:r>
            <a:r>
              <a:rPr lang="it-IT" sz="2400" dirty="0" smtClean="0"/>
              <a:t>, o almeno, se altro non m’è possibile, fino a che abbia appreso con tutta certezza che al mondo non v’è nulla di certo [questa, perlomeno, sarebbe una certezza, seppur negativa].</a:t>
            </a:r>
            <a:endParaRPr lang="it-IT" sz="2400" dirty="0"/>
          </a:p>
        </p:txBody>
      </p:sp>
      <p:sp>
        <p:nvSpPr>
          <p:cNvPr id="3" name="Rettangolo 2"/>
          <p:cNvSpPr/>
          <p:nvPr/>
        </p:nvSpPr>
        <p:spPr>
          <a:xfrm rot="20471522">
            <a:off x="7301034" y="5678739"/>
            <a:ext cx="1740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TEXT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24744"/>
            <a:ext cx="8280920" cy="4154984"/>
          </a:xfrm>
          <a:prstGeom prst="rect">
            <a:avLst/>
          </a:prstGeom>
        </p:spPr>
        <p:txBody>
          <a:bodyPr wrap="square">
            <a:spAutoFit/>
          </a:bodyPr>
          <a:lstStyle/>
          <a:p>
            <a:pPr algn="just"/>
            <a:r>
              <a:rPr lang="it-IT" sz="2400" b="1" dirty="0" smtClean="0"/>
              <a:t>Archimede</a:t>
            </a:r>
            <a:r>
              <a:rPr lang="it-IT" sz="2400" dirty="0" smtClean="0"/>
              <a:t>, per togliere il globo terrestre dal suo posto e trasportarlo altrove, domandava </a:t>
            </a:r>
            <a:r>
              <a:rPr lang="it-IT" sz="2400" b="1" dirty="0" smtClean="0"/>
              <a:t>un sol punto fisso </a:t>
            </a:r>
            <a:r>
              <a:rPr lang="it-IT" sz="2400" dirty="0" smtClean="0"/>
              <a:t>ed immobile. Così io avrò diritto di concepire alte speranze, se sarò abbastanza </a:t>
            </a:r>
            <a:r>
              <a:rPr lang="it-IT" sz="2400" b="1" dirty="0" smtClean="0"/>
              <a:t>fortunato da trovare solo una cosa, che sia certa e indubitabile</a:t>
            </a:r>
            <a:r>
              <a:rPr lang="it-IT" sz="2400" dirty="0" smtClean="0"/>
              <a:t>. Io suppongo, dunque, che tutte le cose che vedo siano false; mi pongo bene in mente che nulla c’è mai stato di tutto ciò che la mia memoria, riempita di menzogne, mi rappresenta; penso di non aver senso alcuno; credo che il corpo, la figura, l’estensione, il movimento ed il luogo non siano che finzioni del mio spirito. Che cosa, dunque, potrà essere reputato vero? Forse niente altro, se non che non v’è nulla al mondo di certo.</a:t>
            </a:r>
            <a:endParaRPr lang="it-IT" sz="2400" dirty="0"/>
          </a:p>
        </p:txBody>
      </p:sp>
      <p:sp>
        <p:nvSpPr>
          <p:cNvPr id="3" name="Rettangolo 2"/>
          <p:cNvSpPr/>
          <p:nvPr/>
        </p:nvSpPr>
        <p:spPr>
          <a:xfrm rot="20471522">
            <a:off x="7301034" y="5678739"/>
            <a:ext cx="1740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TEXT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280920" cy="5262979"/>
          </a:xfrm>
          <a:prstGeom prst="rect">
            <a:avLst/>
          </a:prstGeom>
        </p:spPr>
        <p:txBody>
          <a:bodyPr wrap="square">
            <a:spAutoFit/>
          </a:bodyPr>
          <a:lstStyle/>
          <a:p>
            <a:pPr algn="just"/>
            <a:r>
              <a:rPr lang="it-IT" sz="2400" dirty="0" smtClean="0"/>
              <a:t>Ma che ne so io se non vi sia qualche altra cosa, oltre quelle che ora ho giudicato incerte, della quale non si possa avere il minimo dubbio? Non v’è forse qualche </a:t>
            </a:r>
            <a:r>
              <a:rPr lang="it-IT" sz="2400" b="1" dirty="0" smtClean="0"/>
              <a:t>Dio</a:t>
            </a:r>
            <a:r>
              <a:rPr lang="it-IT" sz="2400" dirty="0" smtClean="0"/>
              <a:t>, o qualche altra potenza, che mi mette nello spirito questi pensieri? Ciò non è necessario, perché forse io sono capace di produrli da me. Ed io stesso, almeno, sono forse qualche cosa? Ma ho già negato di avere alcun senso ed alcun corpo. Esito, tuttavia; che cosa, infatti, segue di là? Sono io talmente dipendente dal corpo e dai sensi, da non poter esistere senza di essi? Ma mi sono convinto che non vi era proprio niente nel mondo, che non vi era né cielo, né terra, né spiriti, né corpi; </a:t>
            </a:r>
            <a:r>
              <a:rPr lang="it-IT" sz="2400" b="1" dirty="0" smtClean="0"/>
              <a:t>non mi sono, dunque, io, in pari tempo, persuaso che non esistevo? No, certo; io esistevo senza dubbio, se mi sono convinto di qualcosa, o se solamente ho pensato qualcosa</a:t>
            </a:r>
            <a:r>
              <a:rPr lang="it-IT" sz="2400" dirty="0" smtClean="0"/>
              <a:t>. </a:t>
            </a:r>
            <a:endParaRPr lang="it-IT" sz="2400" dirty="0"/>
          </a:p>
        </p:txBody>
      </p:sp>
      <p:sp>
        <p:nvSpPr>
          <p:cNvPr id="3" name="Rettangolo 2"/>
          <p:cNvSpPr/>
          <p:nvPr/>
        </p:nvSpPr>
        <p:spPr>
          <a:xfrm rot="20471522">
            <a:off x="7301034" y="5678739"/>
            <a:ext cx="1740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TEXT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1852</Words>
  <Application>Microsoft Office PowerPoint</Application>
  <PresentationFormat>Presentazione su schermo (4:3)</PresentationFormat>
  <Paragraphs>168</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MEDITAZIONI METAFISICHE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Meditazioni metafisiche</dc:title>
  <dc:creator>Simone</dc:creator>
  <cp:lastModifiedBy>simone.dell@libero.it</cp:lastModifiedBy>
  <cp:revision>8</cp:revision>
  <dcterms:created xsi:type="dcterms:W3CDTF">2018-12-29T08:49:33Z</dcterms:created>
  <dcterms:modified xsi:type="dcterms:W3CDTF">2021-01-26T13:32:25Z</dcterms:modified>
</cp:coreProperties>
</file>